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embeddedFontLst>
    <p:embeddedFont>
      <p:font typeface="Ubuntu"/>
      <p:regular r:id="rId39"/>
      <p:bold r:id="rId40"/>
      <p:italic r:id="rId41"/>
      <p:boldItalic r:id="rId42"/>
    </p:embeddedFont>
    <p:embeddedFont>
      <p:font typeface="Nunito Sans Light"/>
      <p:regular r:id="rId43"/>
      <p:bold r:id="rId44"/>
      <p:italic r:id="rId45"/>
      <p:boldItalic r:id="rId46"/>
    </p:embeddedFont>
    <p:embeddedFont>
      <p:font typeface="Roboto"/>
      <p:regular r:id="rId47"/>
      <p:bold r:id="rId48"/>
      <p:italic r:id="rId49"/>
      <p:boldItalic r:id="rId50"/>
    </p:embeddedFont>
    <p:embeddedFont>
      <p:font typeface="Roboto Condensed"/>
      <p:regular r:id="rId51"/>
      <p:bold r:id="rId52"/>
      <p:italic r:id="rId53"/>
      <p:boldItalic r:id="rId54"/>
    </p:embeddedFont>
    <p:embeddedFont>
      <p:font typeface="Nunito Sans Black"/>
      <p:bold r:id="rId55"/>
      <p:boldItalic r:id="rId56"/>
    </p:embeddedFont>
    <p:embeddedFont>
      <p:font typeface="Roboto Condensed Light"/>
      <p:regular r:id="rId57"/>
      <p:bold r:id="rId58"/>
      <p:italic r:id="rId59"/>
      <p:boldItalic r:id="rId60"/>
    </p:embeddedFont>
    <p:embeddedFont>
      <p:font typeface="Nunito Sans"/>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551AF28-B819-4C84-8788-4B8192AAB2AB}">
  <a:tblStyle styleId="{5551AF28-B819-4C84-8788-4B8192AAB2A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Ubuntu-bold.fntdata"/><Relationship Id="rId42" Type="http://schemas.openxmlformats.org/officeDocument/2006/relationships/font" Target="fonts/Ubuntu-boldItalic.fntdata"/><Relationship Id="rId41" Type="http://schemas.openxmlformats.org/officeDocument/2006/relationships/font" Target="fonts/Ubuntu-italic.fntdata"/><Relationship Id="rId44" Type="http://schemas.openxmlformats.org/officeDocument/2006/relationships/font" Target="fonts/NunitoSansLight-bold.fntdata"/><Relationship Id="rId43" Type="http://schemas.openxmlformats.org/officeDocument/2006/relationships/font" Target="fonts/NunitoSansLight-regular.fntdata"/><Relationship Id="rId46" Type="http://schemas.openxmlformats.org/officeDocument/2006/relationships/font" Target="fonts/NunitoSansLight-boldItalic.fntdata"/><Relationship Id="rId45" Type="http://schemas.openxmlformats.org/officeDocument/2006/relationships/font" Target="fonts/NunitoSansLigh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Ubuntu-regular.fntdata"/><Relationship Id="rId38" Type="http://schemas.openxmlformats.org/officeDocument/2006/relationships/slide" Target="slides/slide32.xml"/><Relationship Id="rId62" Type="http://schemas.openxmlformats.org/officeDocument/2006/relationships/font" Target="fonts/NunitoSans-bold.fntdata"/><Relationship Id="rId61" Type="http://schemas.openxmlformats.org/officeDocument/2006/relationships/font" Target="fonts/NunitoSans-regular.fntdata"/><Relationship Id="rId20" Type="http://schemas.openxmlformats.org/officeDocument/2006/relationships/slide" Target="slides/slide14.xml"/><Relationship Id="rId64" Type="http://schemas.openxmlformats.org/officeDocument/2006/relationships/font" Target="fonts/NunitoSans-boldItalic.fntdata"/><Relationship Id="rId63" Type="http://schemas.openxmlformats.org/officeDocument/2006/relationships/font" Target="fonts/NunitoSans-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RobotoCondensedLight-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Condensed-regular.fntdata"/><Relationship Id="rId50" Type="http://schemas.openxmlformats.org/officeDocument/2006/relationships/font" Target="fonts/Roboto-boldItalic.fntdata"/><Relationship Id="rId53" Type="http://schemas.openxmlformats.org/officeDocument/2006/relationships/font" Target="fonts/RobotoCondensed-italic.fntdata"/><Relationship Id="rId52" Type="http://schemas.openxmlformats.org/officeDocument/2006/relationships/font" Target="fonts/RobotoCondensed-bold.fntdata"/><Relationship Id="rId11" Type="http://schemas.openxmlformats.org/officeDocument/2006/relationships/slide" Target="slides/slide5.xml"/><Relationship Id="rId55" Type="http://schemas.openxmlformats.org/officeDocument/2006/relationships/font" Target="fonts/NunitoSansBlack-bold.fntdata"/><Relationship Id="rId10" Type="http://schemas.openxmlformats.org/officeDocument/2006/relationships/slide" Target="slides/slide4.xml"/><Relationship Id="rId54" Type="http://schemas.openxmlformats.org/officeDocument/2006/relationships/font" Target="fonts/RobotoCondensed-boldItalic.fntdata"/><Relationship Id="rId13" Type="http://schemas.openxmlformats.org/officeDocument/2006/relationships/slide" Target="slides/slide7.xml"/><Relationship Id="rId57" Type="http://schemas.openxmlformats.org/officeDocument/2006/relationships/font" Target="fonts/RobotoCondensedLight-regular.fntdata"/><Relationship Id="rId12" Type="http://schemas.openxmlformats.org/officeDocument/2006/relationships/slide" Target="slides/slide6.xml"/><Relationship Id="rId56" Type="http://schemas.openxmlformats.org/officeDocument/2006/relationships/font" Target="fonts/NunitoSansBlack-boldItalic.fntdata"/><Relationship Id="rId15" Type="http://schemas.openxmlformats.org/officeDocument/2006/relationships/slide" Target="slides/slide9.xml"/><Relationship Id="rId59" Type="http://schemas.openxmlformats.org/officeDocument/2006/relationships/font" Target="fonts/RobotoCondensedLight-italic.fntdata"/><Relationship Id="rId14" Type="http://schemas.openxmlformats.org/officeDocument/2006/relationships/slide" Target="slides/slide8.xml"/><Relationship Id="rId58" Type="http://schemas.openxmlformats.org/officeDocument/2006/relationships/font" Target="fonts/RobotoCondensedLight-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gif>
</file>

<file path=ppt/media/image13.jpg>
</file>

<file path=ppt/media/image14.jp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rive.google.com/drive/folders/1QJfeEDxLTvKpkPgogKiCUd12Njrp4ZCB" TargetMode="External"/><Relationship Id="rId3" Type="http://schemas.openxmlformats.org/officeDocument/2006/relationships/hyperlink" Target="https://drive.google.com/drive/folders/1NfG3LgFIcuvA9e39MMiQeBcu2UN_aUWS"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92a6447a3e_0_395:notes"/>
          <p:cNvSpPr txBox="1"/>
          <p:nvPr>
            <p:ph idx="1" type="body"/>
          </p:nvPr>
        </p:nvSpPr>
        <p:spPr>
          <a:xfrm>
            <a:off x="685800" y="4343378"/>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a:t>Exemple projet chef d’oeuvre Dev IA Rennes</a:t>
            </a:r>
            <a:endParaRPr/>
          </a:p>
          <a:p>
            <a:pPr indent="0" lvl="0" marL="0" rtl="0" algn="l">
              <a:spcBef>
                <a:spcPts val="0"/>
              </a:spcBef>
              <a:spcAft>
                <a:spcPts val="0"/>
              </a:spcAft>
              <a:buNone/>
            </a:pPr>
            <a:r>
              <a:rPr lang="fr" u="sng">
                <a:solidFill>
                  <a:schemeClr val="hlink"/>
                </a:solidFill>
                <a:hlinkClick r:id="rId2"/>
              </a:rPr>
              <a:t>https://drive.google.com/drive/folders/1QJfeEDxLTvKpkPgogKiCUd12Njrp4ZCB</a:t>
            </a:r>
            <a:endParaRPr/>
          </a:p>
          <a:p>
            <a:pPr indent="0" lvl="0" marL="0" rtl="0" algn="l">
              <a:spcBef>
                <a:spcPts val="0"/>
              </a:spcBef>
              <a:spcAft>
                <a:spcPts val="0"/>
              </a:spcAft>
              <a:buNone/>
            </a:pPr>
            <a:r>
              <a:rPr lang="fr" u="sng">
                <a:solidFill>
                  <a:schemeClr val="hlink"/>
                </a:solidFill>
                <a:hlinkClick r:id="rId3"/>
              </a:rPr>
              <a:t>https://drive.google.com/drive/folders/1NfG3LgFIcuvA9e39MMiQeBcu2UN_aUWS</a:t>
            </a:r>
            <a:endParaRPr/>
          </a:p>
          <a:p>
            <a:pPr indent="0" lvl="0" marL="0" rtl="0" algn="l">
              <a:spcBef>
                <a:spcPts val="0"/>
              </a:spcBef>
              <a:spcAft>
                <a:spcPts val="0"/>
              </a:spcAft>
              <a:buNone/>
            </a:pPr>
            <a:r>
              <a:t/>
            </a:r>
            <a:endParaRPr/>
          </a:p>
        </p:txBody>
      </p:sp>
      <p:sp>
        <p:nvSpPr>
          <p:cNvPr id="123" name="Google Shape;123;g292a6447a3e_0_395: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92a6447a3e_0_40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92a6447a3e_0_40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92a6447a3e_0_407:notes"/>
          <p:cNvSpPr txBox="1"/>
          <p:nvPr>
            <p:ph idx="1" type="body"/>
          </p:nvPr>
        </p:nvSpPr>
        <p:spPr>
          <a:xfrm>
            <a:off x="685800" y="4343378"/>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7" name="Google Shape;137;g292a6447a3e_0_407: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92a6447a3e_0_412:notes"/>
          <p:cNvSpPr txBox="1"/>
          <p:nvPr>
            <p:ph idx="1" type="body"/>
          </p:nvPr>
        </p:nvSpPr>
        <p:spPr>
          <a:xfrm>
            <a:off x="685800" y="4343378"/>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3" name="Google Shape;143;g292a6447a3e_0_412: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92a6447a3e_0_417:notes"/>
          <p:cNvSpPr txBox="1"/>
          <p:nvPr>
            <p:ph idx="1" type="body"/>
          </p:nvPr>
        </p:nvSpPr>
        <p:spPr>
          <a:xfrm>
            <a:off x="685800" y="4343378"/>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g292a6447a3e_0_417: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92a6447a3e_0_4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92a6447a3e_0_42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92a6447a3e_0_429:notes"/>
          <p:cNvSpPr txBox="1"/>
          <p:nvPr>
            <p:ph idx="1" type="body"/>
          </p:nvPr>
        </p:nvSpPr>
        <p:spPr>
          <a:xfrm>
            <a:off x="685800" y="4343378"/>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g292a6447a3e_0_429: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92a6447a3e_0_2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92a6447a3e_0_213: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92a6447a3e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92a6447a3e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92a6447a3e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92a6447a3e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92a6447a3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92a6447a3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92a6447a3e_0_2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92a6447a3e_0_234: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92a6447a3e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92a6447a3e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92a6447a3e_0_2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92a6447a3e_0_255: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92a6447a3e_0_59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92a6447a3e_0_596: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92a6447a3e_0_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92a6447a3e_0_49: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92a6447a3e_0_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92a6447a3e_0_57: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92a6447a3e_0_64: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4300"/>
              </a:spcAft>
              <a:buNone/>
            </a:pPr>
            <a:r>
              <a:t/>
            </a:r>
            <a:endParaRPr sz="1100"/>
          </a:p>
        </p:txBody>
      </p:sp>
      <p:sp>
        <p:nvSpPr>
          <p:cNvPr id="232" name="Google Shape;232;g292a6447a3e_0_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92a6447a3e_0_9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4300"/>
              </a:spcAft>
              <a:buNone/>
            </a:pPr>
            <a:r>
              <a:t/>
            </a:r>
            <a:endParaRPr sz="1100"/>
          </a:p>
        </p:txBody>
      </p:sp>
      <p:sp>
        <p:nvSpPr>
          <p:cNvPr id="261" name="Google Shape;261;g292a6447a3e_0_9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92a6447a3e_0_12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4300"/>
              </a:spcAft>
              <a:buNone/>
            </a:pPr>
            <a:r>
              <a:t/>
            </a:r>
            <a:endParaRPr sz="1100"/>
          </a:p>
        </p:txBody>
      </p:sp>
      <p:sp>
        <p:nvSpPr>
          <p:cNvPr id="290" name="Google Shape;290;g292a6447a3e_0_1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92a6447a3e_0_148: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4300"/>
              </a:spcAft>
              <a:buNone/>
            </a:pPr>
            <a:r>
              <a:t/>
            </a:r>
            <a:endParaRPr sz="1100"/>
          </a:p>
        </p:txBody>
      </p:sp>
      <p:sp>
        <p:nvSpPr>
          <p:cNvPr id="319" name="Google Shape;319;g292a6447a3e_0_1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92a6447a3e_0_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92a6447a3e_0_26: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92a6447a3e_0_176: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4300"/>
              </a:spcAft>
              <a:buNone/>
            </a:pPr>
            <a:r>
              <a:t/>
            </a:r>
            <a:endParaRPr sz="1100"/>
          </a:p>
        </p:txBody>
      </p:sp>
      <p:sp>
        <p:nvSpPr>
          <p:cNvPr id="348" name="Google Shape;348;g292a6447a3e_0_17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92a6447a3e_0_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92a6447a3e_0_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92a6447a3e_0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92a6447a3e_0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92a6447a3e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92a6447a3e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92a6447a3e_0_502:notes"/>
          <p:cNvSpPr txBox="1"/>
          <p:nvPr>
            <p:ph idx="1" type="body"/>
          </p:nvPr>
        </p:nvSpPr>
        <p:spPr>
          <a:xfrm>
            <a:off x="685800" y="4343378"/>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g292a6447a3e_0_502: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92a6447a3e_0_3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92a6447a3e_0_34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92a6447a3e_0_37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92a6447a3e_0_378: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92a6447a3e_0_385:notes"/>
          <p:cNvSpPr txBox="1"/>
          <p:nvPr>
            <p:ph idx="1" type="body"/>
          </p:nvPr>
        </p:nvSpPr>
        <p:spPr>
          <a:xfrm>
            <a:off x="685800" y="4343378"/>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1" name="Google Shape;111;g292a6447a3e_0_385: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92a6447a3e_0_390:notes"/>
          <p:cNvSpPr txBox="1"/>
          <p:nvPr>
            <p:ph idx="1" type="body"/>
          </p:nvPr>
        </p:nvSpPr>
        <p:spPr>
          <a:xfrm>
            <a:off x="685800" y="4343378"/>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7" name="Google Shape;117;g292a6447a3e_0_390: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 blanc - # Page" showMasterSp="0">
  <p:cSld name="insertion crea blanche libre">
    <p:spTree>
      <p:nvGrpSpPr>
        <p:cNvPr id="50" name="Shape 50"/>
        <p:cNvGrpSpPr/>
        <p:nvPr/>
      </p:nvGrpSpPr>
      <p:grpSpPr>
        <a:xfrm>
          <a:off x="0" y="0"/>
          <a:ext cx="0" cy="0"/>
          <a:chOff x="0" y="0"/>
          <a:chExt cx="0" cy="0"/>
        </a:xfrm>
      </p:grpSpPr>
      <p:sp>
        <p:nvSpPr>
          <p:cNvPr id="51" name="Google Shape;51;p13"/>
          <p:cNvSpPr txBox="1"/>
          <p:nvPr>
            <p:ph idx="12" type="sldNum"/>
          </p:nvPr>
        </p:nvSpPr>
        <p:spPr>
          <a:xfrm>
            <a:off x="483623" y="4402688"/>
            <a:ext cx="2653200" cy="197400"/>
          </a:xfrm>
          <a:prstGeom prst="rect">
            <a:avLst/>
          </a:prstGeom>
        </p:spPr>
        <p:txBody>
          <a:bodyPr anchorCtr="0" anchor="t" bIns="91425" lIns="91425" spcFirstLastPara="1" rIns="91425" wrap="square" tIns="91425">
            <a:normAutofit fontScale="25000" lnSpcReduction="20000"/>
          </a:bodyPr>
          <a:lstStyle>
            <a:lvl1pPr indent="0" lvl="0" marL="0" marR="0" rtl="0" algn="l">
              <a:lnSpc>
                <a:spcPct val="100000"/>
              </a:lnSpc>
              <a:spcBef>
                <a:spcPts val="0"/>
              </a:spcBef>
              <a:spcAft>
                <a:spcPts val="0"/>
              </a:spcAft>
              <a:buNone/>
              <a:defRPr b="1" sz="800">
                <a:solidFill>
                  <a:srgbClr val="000000"/>
                </a:solidFill>
                <a:latin typeface="Roboto Condensed"/>
                <a:ea typeface="Roboto Condensed"/>
                <a:cs typeface="Roboto Condensed"/>
                <a:sym typeface="Roboto Condensed"/>
              </a:defRPr>
            </a:lvl1pPr>
            <a:lvl2pPr indent="0" lvl="1" marL="0" marR="0" rtl="0" algn="l">
              <a:lnSpc>
                <a:spcPct val="100000"/>
              </a:lnSpc>
              <a:spcBef>
                <a:spcPts val="0"/>
              </a:spcBef>
              <a:spcAft>
                <a:spcPts val="0"/>
              </a:spcAft>
              <a:buNone/>
              <a:defRPr b="1" sz="800">
                <a:solidFill>
                  <a:srgbClr val="000000"/>
                </a:solidFill>
                <a:latin typeface="Roboto Condensed"/>
                <a:ea typeface="Roboto Condensed"/>
                <a:cs typeface="Roboto Condensed"/>
                <a:sym typeface="Roboto Condensed"/>
              </a:defRPr>
            </a:lvl2pPr>
            <a:lvl3pPr indent="0" lvl="2" marL="0" marR="0" rtl="0" algn="l">
              <a:lnSpc>
                <a:spcPct val="100000"/>
              </a:lnSpc>
              <a:spcBef>
                <a:spcPts val="0"/>
              </a:spcBef>
              <a:spcAft>
                <a:spcPts val="0"/>
              </a:spcAft>
              <a:buNone/>
              <a:defRPr b="1" sz="800">
                <a:solidFill>
                  <a:srgbClr val="000000"/>
                </a:solidFill>
                <a:latin typeface="Roboto Condensed"/>
                <a:ea typeface="Roboto Condensed"/>
                <a:cs typeface="Roboto Condensed"/>
                <a:sym typeface="Roboto Condensed"/>
              </a:defRPr>
            </a:lvl3pPr>
            <a:lvl4pPr indent="0" lvl="3" marL="0" marR="0" rtl="0" algn="l">
              <a:lnSpc>
                <a:spcPct val="100000"/>
              </a:lnSpc>
              <a:spcBef>
                <a:spcPts val="0"/>
              </a:spcBef>
              <a:spcAft>
                <a:spcPts val="0"/>
              </a:spcAft>
              <a:buNone/>
              <a:defRPr b="1" sz="800">
                <a:solidFill>
                  <a:srgbClr val="000000"/>
                </a:solidFill>
                <a:latin typeface="Roboto Condensed"/>
                <a:ea typeface="Roboto Condensed"/>
                <a:cs typeface="Roboto Condensed"/>
                <a:sym typeface="Roboto Condensed"/>
              </a:defRPr>
            </a:lvl4pPr>
            <a:lvl5pPr indent="0" lvl="4" marL="0" marR="0" rtl="0" algn="l">
              <a:lnSpc>
                <a:spcPct val="100000"/>
              </a:lnSpc>
              <a:spcBef>
                <a:spcPts val="0"/>
              </a:spcBef>
              <a:spcAft>
                <a:spcPts val="0"/>
              </a:spcAft>
              <a:buNone/>
              <a:defRPr b="1" sz="800">
                <a:solidFill>
                  <a:srgbClr val="000000"/>
                </a:solidFill>
                <a:latin typeface="Roboto Condensed"/>
                <a:ea typeface="Roboto Condensed"/>
                <a:cs typeface="Roboto Condensed"/>
                <a:sym typeface="Roboto Condensed"/>
              </a:defRPr>
            </a:lvl5pPr>
            <a:lvl6pPr indent="0" lvl="5" marL="0" marR="0" rtl="0" algn="l">
              <a:lnSpc>
                <a:spcPct val="100000"/>
              </a:lnSpc>
              <a:spcBef>
                <a:spcPts val="0"/>
              </a:spcBef>
              <a:spcAft>
                <a:spcPts val="0"/>
              </a:spcAft>
              <a:buNone/>
              <a:defRPr b="1" sz="800">
                <a:solidFill>
                  <a:srgbClr val="000000"/>
                </a:solidFill>
                <a:latin typeface="Roboto Condensed"/>
                <a:ea typeface="Roboto Condensed"/>
                <a:cs typeface="Roboto Condensed"/>
                <a:sym typeface="Roboto Condensed"/>
              </a:defRPr>
            </a:lvl6pPr>
            <a:lvl7pPr indent="0" lvl="6" marL="0" marR="0" rtl="0" algn="l">
              <a:lnSpc>
                <a:spcPct val="100000"/>
              </a:lnSpc>
              <a:spcBef>
                <a:spcPts val="0"/>
              </a:spcBef>
              <a:spcAft>
                <a:spcPts val="0"/>
              </a:spcAft>
              <a:buNone/>
              <a:defRPr b="1" sz="800">
                <a:solidFill>
                  <a:srgbClr val="000000"/>
                </a:solidFill>
                <a:latin typeface="Roboto Condensed"/>
                <a:ea typeface="Roboto Condensed"/>
                <a:cs typeface="Roboto Condensed"/>
                <a:sym typeface="Roboto Condensed"/>
              </a:defRPr>
            </a:lvl7pPr>
            <a:lvl8pPr indent="0" lvl="7" marL="0" marR="0" rtl="0" algn="l">
              <a:lnSpc>
                <a:spcPct val="100000"/>
              </a:lnSpc>
              <a:spcBef>
                <a:spcPts val="0"/>
              </a:spcBef>
              <a:spcAft>
                <a:spcPts val="0"/>
              </a:spcAft>
              <a:buNone/>
              <a:defRPr b="1" sz="800">
                <a:solidFill>
                  <a:srgbClr val="000000"/>
                </a:solidFill>
                <a:latin typeface="Roboto Condensed"/>
                <a:ea typeface="Roboto Condensed"/>
                <a:cs typeface="Roboto Condensed"/>
                <a:sym typeface="Roboto Condensed"/>
              </a:defRPr>
            </a:lvl8pPr>
            <a:lvl9pPr indent="0" lvl="8" marL="0" marR="0" rtl="0" algn="l">
              <a:lnSpc>
                <a:spcPct val="100000"/>
              </a:lnSpc>
              <a:spcBef>
                <a:spcPts val="0"/>
              </a:spcBef>
              <a:spcAft>
                <a:spcPts val="0"/>
              </a:spcAft>
              <a:buNone/>
              <a:defRPr b="1" sz="800">
                <a:solidFill>
                  <a:srgbClr val="000000"/>
                </a:solidFill>
                <a:latin typeface="Roboto Condensed"/>
                <a:ea typeface="Roboto Condensed"/>
                <a:cs typeface="Roboto Condensed"/>
                <a:sym typeface="Roboto Condensed"/>
              </a:defRPr>
            </a:lvl9pPr>
          </a:lstStyle>
          <a:p>
            <a:pPr indent="0" lvl="0" marL="0" rtl="0" algn="l">
              <a:spcBef>
                <a:spcPts val="0"/>
              </a:spcBef>
              <a:spcAft>
                <a:spcPts val="0"/>
              </a:spcAft>
              <a:buNone/>
            </a:pPr>
            <a:fld id="{00000000-1234-1234-1234-123412341234}" type="slidenum">
              <a:rPr lang="fr"/>
              <a:t>‹#›</a:t>
            </a:fld>
            <a:r>
              <a:rPr lang="fr"/>
              <a:t> </a:t>
            </a:r>
            <a:r>
              <a:rPr b="0" lang="fr" sz="1000">
                <a:solidFill>
                  <a:schemeClr val="dk1"/>
                </a:solidFill>
                <a:latin typeface="Arial"/>
                <a:ea typeface="Arial"/>
                <a:cs typeface="Arial"/>
                <a:sym typeface="Arial"/>
              </a:rPr>
              <a:t>• Simplon •</a:t>
            </a:r>
            <a:r>
              <a:rPr b="0" lang="fr" sz="1000">
                <a:solidFill>
                  <a:srgbClr val="CE0033"/>
                </a:solidFill>
                <a:latin typeface="Arial"/>
                <a:ea typeface="Arial"/>
                <a:cs typeface="Arial"/>
                <a:sym typeface="Arial"/>
              </a:rPr>
              <a:t> Préparation du titre professionnel 2020</a:t>
            </a:r>
            <a:endParaRPr b="0" sz="1000">
              <a:solidFill>
                <a:srgbClr val="CE0033"/>
              </a:solidFill>
              <a:latin typeface="Arial"/>
              <a:ea typeface="Arial"/>
              <a:cs typeface="Arial"/>
              <a:sym typeface="Arial"/>
            </a:endParaRPr>
          </a:p>
          <a:p>
            <a:pPr indent="0" lvl="0" marL="0" rtl="0" algn="l">
              <a:spcBef>
                <a:spcPts val="0"/>
              </a:spcBef>
              <a:spcAft>
                <a:spcPts val="0"/>
              </a:spcAft>
              <a:buNone/>
            </a:pPr>
            <a:r>
              <a:t/>
            </a:r>
            <a:endParaRPr b="0" sz="1000">
              <a:solidFill>
                <a:schemeClr val="dk2"/>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52" name="Shape 52"/>
        <p:cNvGrpSpPr/>
        <p:nvPr/>
      </p:nvGrpSpPr>
      <p:grpSpPr>
        <a:xfrm>
          <a:off x="0" y="0"/>
          <a:ext cx="0" cy="0"/>
          <a:chOff x="0" y="0"/>
          <a:chExt cx="0" cy="0"/>
        </a:xfrm>
      </p:grpSpPr>
      <p:sp>
        <p:nvSpPr>
          <p:cNvPr id="53" name="Google Shape;53;p14"/>
          <p:cNvSpPr txBox="1"/>
          <p:nvPr>
            <p:ph type="title"/>
          </p:nvPr>
        </p:nvSpPr>
        <p:spPr>
          <a:xfrm>
            <a:off x="384725" y="503826"/>
            <a:ext cx="8374500" cy="452100"/>
          </a:xfrm>
          <a:prstGeom prst="rect">
            <a:avLst/>
          </a:prstGeom>
          <a:noFill/>
          <a:ln>
            <a:noFill/>
          </a:ln>
        </p:spPr>
        <p:txBody>
          <a:bodyPr anchorCtr="0" anchor="t" bIns="91425" lIns="91425" spcFirstLastPara="1" rIns="91425" wrap="square" tIns="91425">
            <a:normAutofit/>
          </a:bodyPr>
          <a:lstStyle>
            <a:lvl1pPr lvl="0" marR="0" rtl="0" algn="l">
              <a:spcBef>
                <a:spcPts val="0"/>
              </a:spcBef>
              <a:spcAft>
                <a:spcPts val="0"/>
              </a:spcAft>
              <a:buSzPts val="2800"/>
              <a:buNone/>
              <a:defRPr b="0" i="0" sz="2800" u="none" cap="none" strike="noStrike">
                <a:solidFill>
                  <a:srgbClr val="202729"/>
                </a:solidFill>
                <a:latin typeface="Calibri"/>
                <a:ea typeface="Calibri"/>
                <a:cs typeface="Calibri"/>
                <a:sym typeface="Calibri"/>
              </a:defRPr>
            </a:lvl1pPr>
            <a:lvl2pPr lvl="1" rtl="0">
              <a:spcBef>
                <a:spcPts val="0"/>
              </a:spcBef>
              <a:spcAft>
                <a:spcPts val="0"/>
              </a:spcAft>
              <a:buSzPts val="2800"/>
              <a:buNone/>
              <a:defRPr sz="1800"/>
            </a:lvl2pPr>
            <a:lvl3pPr lvl="2" rtl="0">
              <a:spcBef>
                <a:spcPts val="0"/>
              </a:spcBef>
              <a:spcAft>
                <a:spcPts val="0"/>
              </a:spcAft>
              <a:buSzPts val="2800"/>
              <a:buNone/>
              <a:defRPr sz="1800"/>
            </a:lvl3pPr>
            <a:lvl4pPr lvl="3" rtl="0">
              <a:spcBef>
                <a:spcPts val="0"/>
              </a:spcBef>
              <a:spcAft>
                <a:spcPts val="0"/>
              </a:spcAft>
              <a:buSzPts val="2800"/>
              <a:buNone/>
              <a:defRPr sz="1800"/>
            </a:lvl4pPr>
            <a:lvl5pPr lvl="4" rtl="0">
              <a:spcBef>
                <a:spcPts val="0"/>
              </a:spcBef>
              <a:spcAft>
                <a:spcPts val="0"/>
              </a:spcAft>
              <a:buSzPts val="2800"/>
              <a:buNone/>
              <a:defRPr sz="1800"/>
            </a:lvl5pPr>
            <a:lvl6pPr lvl="5" rtl="0">
              <a:spcBef>
                <a:spcPts val="0"/>
              </a:spcBef>
              <a:spcAft>
                <a:spcPts val="0"/>
              </a:spcAft>
              <a:buSzPts val="2800"/>
              <a:buNone/>
              <a:defRPr sz="1800"/>
            </a:lvl6pPr>
            <a:lvl7pPr lvl="6" rtl="0">
              <a:spcBef>
                <a:spcPts val="0"/>
              </a:spcBef>
              <a:spcAft>
                <a:spcPts val="0"/>
              </a:spcAft>
              <a:buSzPts val="2800"/>
              <a:buNone/>
              <a:defRPr sz="1800"/>
            </a:lvl7pPr>
            <a:lvl8pPr lvl="7" rtl="0">
              <a:spcBef>
                <a:spcPts val="0"/>
              </a:spcBef>
              <a:spcAft>
                <a:spcPts val="0"/>
              </a:spcAft>
              <a:buSzPts val="2800"/>
              <a:buNone/>
              <a:defRPr sz="1800"/>
            </a:lvl8pPr>
            <a:lvl9pPr lvl="8" rtl="0">
              <a:spcBef>
                <a:spcPts val="0"/>
              </a:spcBef>
              <a:spcAft>
                <a:spcPts val="0"/>
              </a:spcAft>
              <a:buSzPts val="2800"/>
              <a:buNone/>
              <a:defRPr sz="1800"/>
            </a:lvl9pPr>
          </a:lstStyle>
          <a:p/>
        </p:txBody>
      </p:sp>
      <p:sp>
        <p:nvSpPr>
          <p:cNvPr id="54" name="Google Shape;54;p14"/>
          <p:cNvSpPr txBox="1"/>
          <p:nvPr>
            <p:ph idx="1" type="body"/>
          </p:nvPr>
        </p:nvSpPr>
        <p:spPr>
          <a:xfrm>
            <a:off x="544745" y="1274775"/>
            <a:ext cx="8054400" cy="2333700"/>
          </a:xfrm>
          <a:prstGeom prst="rect">
            <a:avLst/>
          </a:prstGeom>
          <a:noFill/>
          <a:ln>
            <a:noFill/>
          </a:ln>
        </p:spPr>
        <p:txBody>
          <a:bodyPr anchorCtr="0" anchor="t" bIns="91425" lIns="91425" spcFirstLastPara="1" rIns="91425" wrap="square" tIns="91425">
            <a:normAutofit/>
          </a:bodyPr>
          <a:lstStyle>
            <a:lvl1pPr indent="-228600" lvl="0" marL="457200" marR="0" rtl="0" algn="l">
              <a:spcBef>
                <a:spcPts val="0"/>
              </a:spcBef>
              <a:spcAft>
                <a:spcPts val="0"/>
              </a:spcAft>
              <a:buSzPts val="1800"/>
              <a:buNone/>
              <a:defRPr b="0" i="0" sz="1800" u="none" cap="none" strike="noStrike">
                <a:solidFill>
                  <a:schemeClr val="dk1"/>
                </a:solidFill>
                <a:latin typeface="Calibri"/>
                <a:ea typeface="Calibri"/>
                <a:cs typeface="Calibri"/>
                <a:sym typeface="Calibri"/>
              </a:defRPr>
            </a:lvl1pPr>
            <a:lvl2pPr indent="-228600" lvl="1" marL="914400" marR="0" rtl="0" algn="l">
              <a:spcBef>
                <a:spcPts val="120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120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120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120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120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120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120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1200"/>
              </a:spcBef>
              <a:spcAft>
                <a:spcPts val="1200"/>
              </a:spcAft>
              <a:buSzPts val="1400"/>
              <a:buNone/>
              <a:defRPr b="0" i="0" sz="1800" u="none" cap="none" strike="noStrike">
                <a:latin typeface="Calibri"/>
                <a:ea typeface="Calibri"/>
                <a:cs typeface="Calibri"/>
                <a:sym typeface="Calibri"/>
              </a:defRPr>
            </a:lvl9pPr>
          </a:lstStyle>
          <a:p/>
        </p:txBody>
      </p:sp>
      <p:sp>
        <p:nvSpPr>
          <p:cNvPr id="55" name="Google Shape;55;p14"/>
          <p:cNvSpPr txBox="1"/>
          <p:nvPr>
            <p:ph idx="11" type="ftr"/>
          </p:nvPr>
        </p:nvSpPr>
        <p:spPr>
          <a:xfrm>
            <a:off x="3108960" y="4783455"/>
            <a:ext cx="2926200" cy="257100"/>
          </a:xfrm>
          <a:prstGeom prst="rect">
            <a:avLst/>
          </a:prstGeom>
          <a:noFill/>
          <a:ln>
            <a:noFill/>
          </a:ln>
        </p:spPr>
        <p:txBody>
          <a:bodyPr anchorCtr="0" anchor="t" bIns="91425" lIns="91425" spcFirstLastPara="1" rIns="91425" wrap="square" tIns="91425">
            <a:noAutofit/>
          </a:bodyPr>
          <a:lstStyle>
            <a:lvl1pPr lvl="0" marR="0" rtl="0" algn="ctr">
              <a:spcBef>
                <a:spcPts val="0"/>
              </a:spcBef>
              <a:spcAft>
                <a:spcPts val="0"/>
              </a:spcAft>
              <a:buSzPts val="1400"/>
              <a:buNone/>
              <a:defRPr sz="1800">
                <a:solidFill>
                  <a:srgbClr val="888888"/>
                </a:solidFill>
              </a:defRPr>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6" name="Google Shape;56;p14"/>
          <p:cNvSpPr txBox="1"/>
          <p:nvPr>
            <p:ph idx="10" type="dt"/>
          </p:nvPr>
        </p:nvSpPr>
        <p:spPr>
          <a:xfrm>
            <a:off x="457200" y="4783455"/>
            <a:ext cx="2103000" cy="25710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sz="1800">
                <a:solidFill>
                  <a:srgbClr val="888888"/>
                </a:solidFill>
              </a:defRPr>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7" name="Google Shape;57;p14"/>
          <p:cNvSpPr txBox="1"/>
          <p:nvPr>
            <p:ph idx="12" type="sldNum"/>
          </p:nvPr>
        </p:nvSpPr>
        <p:spPr>
          <a:xfrm>
            <a:off x="6583680" y="4783455"/>
            <a:ext cx="2103000" cy="257100"/>
          </a:xfrm>
          <a:prstGeom prst="rect">
            <a:avLst/>
          </a:prstGeom>
          <a:noFill/>
          <a:ln>
            <a:noFill/>
          </a:ln>
        </p:spPr>
        <p:txBody>
          <a:bodyPr anchorCtr="0" anchor="t" bIns="0" lIns="0" spcFirstLastPara="1" rIns="0" wrap="square" tIns="0">
            <a:normAutofit lnSpcReduction="10000"/>
          </a:bodyPr>
          <a:lstStyle>
            <a:lvl1pPr indent="0" lvl="0" marL="0" marR="0" rtl="0" algn="r">
              <a:spcBef>
                <a:spcPts val="0"/>
              </a:spcBef>
              <a:buNone/>
              <a:defRPr sz="1800">
                <a:solidFill>
                  <a:srgbClr val="888888"/>
                </a:solidFill>
              </a:defRPr>
            </a:lvl1pPr>
            <a:lvl2pPr indent="0" lvl="1" marL="0" marR="0" rtl="0" algn="r">
              <a:spcBef>
                <a:spcPts val="0"/>
              </a:spcBef>
              <a:buNone/>
              <a:defRPr sz="1800">
                <a:solidFill>
                  <a:srgbClr val="888888"/>
                </a:solidFill>
              </a:defRPr>
            </a:lvl2pPr>
            <a:lvl3pPr indent="0" lvl="2" marL="0" marR="0" rtl="0" algn="r">
              <a:spcBef>
                <a:spcPts val="0"/>
              </a:spcBef>
              <a:buNone/>
              <a:defRPr sz="1800">
                <a:solidFill>
                  <a:srgbClr val="888888"/>
                </a:solidFill>
              </a:defRPr>
            </a:lvl3pPr>
            <a:lvl4pPr indent="0" lvl="3" marL="0" marR="0" rtl="0" algn="r">
              <a:spcBef>
                <a:spcPts val="0"/>
              </a:spcBef>
              <a:buNone/>
              <a:defRPr sz="1800">
                <a:solidFill>
                  <a:srgbClr val="888888"/>
                </a:solidFill>
              </a:defRPr>
            </a:lvl4pPr>
            <a:lvl5pPr indent="0" lvl="4" marL="0" marR="0" rtl="0" algn="r">
              <a:spcBef>
                <a:spcPts val="0"/>
              </a:spcBef>
              <a:buNone/>
              <a:defRPr sz="1800">
                <a:solidFill>
                  <a:srgbClr val="888888"/>
                </a:solidFill>
              </a:defRPr>
            </a:lvl5pPr>
            <a:lvl6pPr indent="0" lvl="5" marL="0" marR="0" rtl="0" algn="r">
              <a:spcBef>
                <a:spcPts val="0"/>
              </a:spcBef>
              <a:buNone/>
              <a:defRPr sz="1800">
                <a:solidFill>
                  <a:srgbClr val="888888"/>
                </a:solidFill>
              </a:defRPr>
            </a:lvl6pPr>
            <a:lvl7pPr indent="0" lvl="6" marL="0" marR="0" rtl="0" algn="r">
              <a:spcBef>
                <a:spcPts val="0"/>
              </a:spcBef>
              <a:buNone/>
              <a:defRPr sz="1800">
                <a:solidFill>
                  <a:srgbClr val="888888"/>
                </a:solidFill>
              </a:defRPr>
            </a:lvl7pPr>
            <a:lvl8pPr indent="0" lvl="7" marL="0" marR="0" rtl="0" algn="r">
              <a:spcBef>
                <a:spcPts val="0"/>
              </a:spcBef>
              <a:buNone/>
              <a:defRPr sz="1800">
                <a:solidFill>
                  <a:srgbClr val="888888"/>
                </a:solidFill>
              </a:defRPr>
            </a:lvl8pPr>
            <a:lvl9pPr indent="0" lvl="8" marL="0" marR="0" rtl="0" algn="r">
              <a:spcBef>
                <a:spcPts val="0"/>
              </a:spcBef>
              <a:buNone/>
              <a:defRPr sz="1800">
                <a:solidFill>
                  <a:srgbClr val="888888"/>
                </a:solidFill>
              </a:defRPr>
            </a:lvl9pPr>
          </a:lstStyle>
          <a:p>
            <a:pPr indent="0" lvl="0" marL="0" rtl="0" algn="r">
              <a:spcBef>
                <a:spcPts val="0"/>
              </a:spcBef>
              <a:spcAft>
                <a:spcPts val="0"/>
              </a:spcAft>
              <a:buNone/>
            </a:pPr>
            <a:fld id="{00000000-1234-1234-1234-123412341234}" type="slidenum">
              <a:rPr lang="fr"/>
              <a:t>‹#›</a:t>
            </a:fld>
            <a:endParaRPr sz="1000">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4.jp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www.banque.di.afpa.fr/EspaceEmployeursCandidatsActeurs/Download.aspx?i=b81fa5c7-0509-4d03-9fc0-c2b4c737e2dd&amp;d=1" TargetMode="External"/><Relationship Id="rId4" Type="http://schemas.openxmlformats.org/officeDocument/2006/relationships/hyperlink" Target="https://www.banque.di.afpa.fr/EspaceEmployeursCandidatsActeurs/Download.aspx?i=5df28e04-dfba-4363-8608-99c6b67103f7&amp;d=1"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www.dossierprofessionnel.fr/" TargetMode="External"/><Relationship Id="rId4" Type="http://schemas.openxmlformats.org/officeDocument/2006/relationships/hyperlink" Target="https://youtu.be/WO4A2Z3wRHk" TargetMode="External"/><Relationship Id="rId5" Type="http://schemas.openxmlformats.org/officeDocument/2006/relationships/hyperlink" Target="http://media.espace-competences.org/Actu/etat-orientation-vae-mode-emploi-candidat-dossier-professionnel.pdf" TargetMode="External"/><Relationship Id="rId6" Type="http://schemas.openxmlformats.org/officeDocument/2006/relationships/hyperlink" Target="http://reunion.dieccte.gouv.fr/sites/reunion.dieccte.gouv.fr/IMG/pdf/vae_etat-orientation-vae-guide-candidat-formation-dossier-professionnel.pdf"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3.jp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1.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7.png"/><Relationship Id="rId4" Type="http://schemas.openxmlformats.org/officeDocument/2006/relationships/image" Target="../media/image9.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7.png"/><Relationship Id="rId4" Type="http://schemas.openxmlformats.org/officeDocument/2006/relationships/image" Target="../media/image12.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hyperlink" Target="https://www.banque.di.afpa.fr/EspaceEmployeursCandidatsActeurs/Download.aspx?i=b81fa5c7-0509-4d03-9fc0-c2b4c737e2dd&amp;d=1" TargetMode="External"/><Relationship Id="rId5" Type="http://schemas.openxmlformats.org/officeDocument/2006/relationships/hyperlink" Target="https://www.banque.di.afpa.fr/EspaceEmployeursCandidatsActeurs/Download.aspx?i=5df28e04-dfba-4363-8608-99c6b67103f7&amp;d=1"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1" Type="http://schemas.openxmlformats.org/officeDocument/2006/relationships/hyperlink" Target="https://drive.google.com/drive/folders/1rShYjiF-vew3Uhiivx1OOppNlk62lwMA" TargetMode="External"/><Relationship Id="rId10" Type="http://schemas.openxmlformats.org/officeDocument/2006/relationships/hyperlink" Target="https://drive.google.com/drive/folders/1hXaRNujOBtJjCNrYW70856VbkC0RyS_-" TargetMode="External"/><Relationship Id="rId12" Type="http://schemas.openxmlformats.org/officeDocument/2006/relationships/hyperlink" Target="https://drive.google.com/drive/folders/1rShYjiF-vew3Uhiivx1OOppNlk62lwMA" TargetMode="External"/><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hyperlink" Target="https://docs.google.com/document/d/1dPyJuOnPTen1IHrIjZLzRauIYHZ-ZUFN/edit?rtpof=true" TargetMode="External"/><Relationship Id="rId4" Type="http://schemas.openxmlformats.org/officeDocument/2006/relationships/hyperlink" Target="https://drive.google.com/drive/folders/1rShYjiF-vew3Uhiivx1OOppNlk62lwMA" TargetMode="External"/><Relationship Id="rId9" Type="http://schemas.openxmlformats.org/officeDocument/2006/relationships/hyperlink" Target="https://drive.google.com/drive/u/0/folders/1_xrvNqm8eFs9V3JWZ8vs9DCoqtai4TTL" TargetMode="External"/><Relationship Id="rId5" Type="http://schemas.openxmlformats.org/officeDocument/2006/relationships/hyperlink" Target="https://drive.google.com/drive/folders/1XcRpILZ4sFqzMrG17iNljknRG20s_6rS" TargetMode="External"/><Relationship Id="rId6" Type="http://schemas.openxmlformats.org/officeDocument/2006/relationships/hyperlink" Target="https://docs.google.com/document/d/13DsRyii11PWeJrILegDga0KYJM38_qFi/edit?usp=drive_web&amp;ouid=106965018816566277328&amp;rtpof=true" TargetMode="External"/><Relationship Id="rId7" Type="http://schemas.openxmlformats.org/officeDocument/2006/relationships/hyperlink" Target="https://drive.google.com/drive/folders/17G-Z_36XyzTqm5Lq21fdqtH5amkB9skw" TargetMode="External"/><Relationship Id="rId8" Type="http://schemas.openxmlformats.org/officeDocument/2006/relationships/hyperlink" Target="https://drive.google.com/drive/folders/1gzfSHyYP3pdFJDaK8LphF3tZqOG1xBjq"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3.jp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5"/>
          <p:cNvSpPr txBox="1"/>
          <p:nvPr/>
        </p:nvSpPr>
        <p:spPr>
          <a:xfrm>
            <a:off x="370949" y="173699"/>
            <a:ext cx="8402100" cy="47961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fr" sz="5500">
                <a:solidFill>
                  <a:srgbClr val="CE0033"/>
                </a:solidFill>
                <a:latin typeface="Roboto Condensed"/>
                <a:ea typeface="Roboto Condensed"/>
                <a:cs typeface="Roboto Condensed"/>
                <a:sym typeface="Roboto Condensed"/>
              </a:rPr>
              <a:t> </a:t>
            </a:r>
            <a:endParaRPr sz="5500">
              <a:solidFill>
                <a:srgbClr val="CE0033"/>
              </a:solidFill>
              <a:latin typeface="Roboto Condensed Light"/>
              <a:ea typeface="Roboto Condensed Light"/>
              <a:cs typeface="Roboto Condensed Light"/>
              <a:sym typeface="Roboto Condensed Light"/>
            </a:endParaRPr>
          </a:p>
          <a:p>
            <a:pPr indent="0" lvl="0" marL="812800" rtl="0" algn="l">
              <a:lnSpc>
                <a:spcPct val="115000"/>
              </a:lnSpc>
              <a:spcBef>
                <a:spcPts val="2000"/>
              </a:spcBef>
              <a:spcAft>
                <a:spcPts val="0"/>
              </a:spcAft>
              <a:buNone/>
            </a:pPr>
            <a:r>
              <a:t/>
            </a:r>
            <a:endParaRPr sz="2300">
              <a:solidFill>
                <a:srgbClr val="000000"/>
              </a:solidFill>
              <a:latin typeface="Nunito Sans Black"/>
              <a:ea typeface="Nunito Sans Black"/>
              <a:cs typeface="Nunito Sans Black"/>
              <a:sym typeface="Nunito Sans Black"/>
            </a:endParaRPr>
          </a:p>
          <a:p>
            <a:pPr indent="0" lvl="0" marL="1625600" rtl="0" algn="l">
              <a:lnSpc>
                <a:spcPct val="115000"/>
              </a:lnSpc>
              <a:spcBef>
                <a:spcPts val="900"/>
              </a:spcBef>
              <a:spcAft>
                <a:spcPts val="0"/>
              </a:spcAft>
              <a:buNone/>
            </a:pPr>
            <a:r>
              <a:t/>
            </a:r>
            <a:endParaRPr sz="2500">
              <a:solidFill>
                <a:srgbClr val="000000"/>
              </a:solidFill>
              <a:latin typeface="Nunito Sans"/>
              <a:ea typeface="Nunito Sans"/>
              <a:cs typeface="Nunito Sans"/>
              <a:sym typeface="Nunito Sans"/>
            </a:endParaRPr>
          </a:p>
          <a:p>
            <a:pPr indent="0" lvl="0" marL="812800" rtl="0" algn="l">
              <a:lnSpc>
                <a:spcPct val="115000"/>
              </a:lnSpc>
              <a:spcBef>
                <a:spcPts val="900"/>
              </a:spcBef>
              <a:spcAft>
                <a:spcPts val="1800"/>
              </a:spcAft>
              <a:buNone/>
            </a:pPr>
            <a:r>
              <a:t/>
            </a:r>
            <a:endParaRPr sz="1800">
              <a:latin typeface="Nunito Sans Light"/>
              <a:ea typeface="Nunito Sans Light"/>
              <a:cs typeface="Nunito Sans Light"/>
              <a:sym typeface="Nunito Sans Light"/>
            </a:endParaRPr>
          </a:p>
        </p:txBody>
      </p:sp>
      <p:pic>
        <p:nvPicPr>
          <p:cNvPr id="63" name="Google Shape;63;p15"/>
          <p:cNvPicPr preferRelativeResize="0"/>
          <p:nvPr/>
        </p:nvPicPr>
        <p:blipFill>
          <a:blip r:embed="rId3">
            <a:alphaModFix/>
          </a:blip>
          <a:stretch>
            <a:fillRect/>
          </a:stretch>
        </p:blipFill>
        <p:spPr>
          <a:xfrm>
            <a:off x="83348" y="0"/>
            <a:ext cx="8977293" cy="5143501"/>
          </a:xfrm>
          <a:prstGeom prst="rect">
            <a:avLst/>
          </a:prstGeom>
          <a:noFill/>
          <a:ln>
            <a:noFill/>
          </a:ln>
        </p:spPr>
      </p:pic>
      <p:sp>
        <p:nvSpPr>
          <p:cNvPr id="64" name="Google Shape;64;p15"/>
          <p:cNvSpPr txBox="1"/>
          <p:nvPr/>
        </p:nvSpPr>
        <p:spPr>
          <a:xfrm>
            <a:off x="657461" y="379625"/>
            <a:ext cx="6747900" cy="359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 sz="5600">
                <a:solidFill>
                  <a:srgbClr val="FFFFFF"/>
                </a:solidFill>
                <a:latin typeface="Roboto Condensed"/>
                <a:ea typeface="Roboto Condensed"/>
                <a:cs typeface="Roboto Condensed"/>
                <a:sym typeface="Roboto Condensed"/>
              </a:rPr>
              <a:t>GUIDE TITRE PRO APPRENANT.E.S</a:t>
            </a:r>
            <a:endParaRPr b="1" sz="5600">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rPr b="1" lang="fr" sz="2700">
                <a:solidFill>
                  <a:srgbClr val="CE0033"/>
                </a:solidFill>
                <a:latin typeface="Roboto Condensed"/>
                <a:ea typeface="Roboto Condensed"/>
                <a:cs typeface="Roboto Condensed"/>
                <a:sym typeface="Roboto Condensed"/>
              </a:rPr>
              <a:t>CDA - GDO</a:t>
            </a:r>
            <a:br>
              <a:rPr b="1" lang="fr" sz="5600">
                <a:solidFill>
                  <a:srgbClr val="FFFFFF"/>
                </a:solidFill>
                <a:latin typeface="Roboto Condensed"/>
                <a:ea typeface="Roboto Condensed"/>
                <a:cs typeface="Roboto Condensed"/>
                <a:sym typeface="Roboto Condensed"/>
              </a:rPr>
            </a:br>
            <a:r>
              <a:rPr lang="fr" sz="600">
                <a:solidFill>
                  <a:srgbClr val="FFFFFF"/>
                </a:solidFill>
                <a:latin typeface="Roboto Condensed Light"/>
                <a:ea typeface="Roboto Condensed Light"/>
                <a:cs typeface="Roboto Condensed Light"/>
                <a:sym typeface="Roboto Condensed Light"/>
              </a:rPr>
              <a:t>24/10</a:t>
            </a:r>
            <a:r>
              <a:rPr lang="fr" sz="600">
                <a:solidFill>
                  <a:schemeClr val="lt1"/>
                </a:solidFill>
                <a:latin typeface="Roboto Condensed Light"/>
                <a:ea typeface="Roboto Condensed Light"/>
                <a:cs typeface="Roboto Condensed Light"/>
                <a:sym typeface="Roboto Condensed Light"/>
              </a:rPr>
              <a:t>/2023</a:t>
            </a:r>
            <a:endParaRPr sz="100">
              <a:solidFill>
                <a:srgbClr val="000000"/>
              </a:solidFill>
            </a:endParaRPr>
          </a:p>
          <a:p>
            <a:pPr indent="0" lvl="0" marL="0" rtl="0" algn="l">
              <a:spcBef>
                <a:spcPts val="0"/>
              </a:spcBef>
              <a:spcAft>
                <a:spcPts val="0"/>
              </a:spcAft>
              <a:buNone/>
            </a:pPr>
            <a:r>
              <a:t/>
            </a:r>
            <a:endParaRPr b="1" sz="5600">
              <a:solidFill>
                <a:srgbClr val="FFFFFF"/>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sz="5600">
              <a:solidFill>
                <a:srgbClr val="FFFFFF"/>
              </a:solidFill>
              <a:latin typeface="Roboto Condensed"/>
              <a:ea typeface="Roboto Condensed"/>
              <a:cs typeface="Roboto Condensed"/>
              <a:sym typeface="Roboto Condensed"/>
            </a:endParaRPr>
          </a:p>
        </p:txBody>
      </p:sp>
      <p:pic>
        <p:nvPicPr>
          <p:cNvPr id="65" name="Google Shape;65;p15"/>
          <p:cNvPicPr preferRelativeResize="0"/>
          <p:nvPr/>
        </p:nvPicPr>
        <p:blipFill>
          <a:blip r:embed="rId4">
            <a:alphaModFix/>
          </a:blip>
          <a:stretch>
            <a:fillRect/>
          </a:stretch>
        </p:blipFill>
        <p:spPr>
          <a:xfrm>
            <a:off x="722527" y="4026845"/>
            <a:ext cx="1788901" cy="61215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84725" y="503825"/>
            <a:ext cx="8463600" cy="452100"/>
          </a:xfrm>
          <a:prstGeom prst="rect">
            <a:avLst/>
          </a:prstGeom>
          <a:noFill/>
          <a:ln>
            <a:noFill/>
          </a:ln>
        </p:spPr>
        <p:txBody>
          <a:bodyPr anchorCtr="0" anchor="t" bIns="0" lIns="0" spcFirstLastPara="1" rIns="0" wrap="square" tIns="12700">
            <a:normAutofit/>
          </a:bodyPr>
          <a:lstStyle/>
          <a:p>
            <a:pPr indent="0" lvl="0" marL="12700" marR="0" rtl="0" algn="l">
              <a:lnSpc>
                <a:spcPct val="100000"/>
              </a:lnSpc>
              <a:spcBef>
                <a:spcPts val="0"/>
              </a:spcBef>
              <a:spcAft>
                <a:spcPts val="0"/>
              </a:spcAft>
              <a:buNone/>
            </a:pPr>
            <a:r>
              <a:rPr b="1" lang="fr" sz="2400">
                <a:solidFill>
                  <a:srgbClr val="CD003A"/>
                </a:solidFill>
                <a:latin typeface="Roboto Condensed"/>
                <a:ea typeface="Roboto Condensed"/>
                <a:cs typeface="Roboto Condensed"/>
                <a:sym typeface="Roboto Condensed"/>
              </a:rPr>
              <a:t>Le dossier projet : bonnes pratiques et calendrier</a:t>
            </a:r>
            <a:endParaRPr>
              <a:latin typeface="Roboto Condensed"/>
              <a:ea typeface="Roboto Condensed"/>
              <a:cs typeface="Roboto Condensed"/>
              <a:sym typeface="Roboto Condensed"/>
            </a:endParaRPr>
          </a:p>
        </p:txBody>
      </p:sp>
      <p:sp>
        <p:nvSpPr>
          <p:cNvPr id="126" name="Google Shape;126;p24"/>
          <p:cNvSpPr txBox="1"/>
          <p:nvPr/>
        </p:nvSpPr>
        <p:spPr>
          <a:xfrm>
            <a:off x="416525" y="1184525"/>
            <a:ext cx="8463600" cy="2968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fr">
                <a:latin typeface="Roboto Condensed"/>
                <a:ea typeface="Roboto Condensed"/>
                <a:cs typeface="Roboto Condensed"/>
                <a:sym typeface="Roboto Condensed"/>
              </a:rPr>
              <a:t>Bonnes pratiques</a:t>
            </a:r>
            <a:endParaRPr>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lang="fr" sz="1200">
                <a:latin typeface="Roboto Condensed"/>
                <a:ea typeface="Roboto Condensed"/>
                <a:cs typeface="Roboto Condensed"/>
                <a:sym typeface="Roboto Condensed"/>
              </a:rPr>
              <a:t>Pensez à vous relire (orthographe, syntaxe, images) ou à utiliser un outil correcteur d’orthographe type Language Tool (plug in Google chrome)</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b="1" lang="fr" sz="1200">
                <a:solidFill>
                  <a:srgbClr val="CE0033"/>
                </a:solidFill>
                <a:latin typeface="Roboto Condensed"/>
                <a:ea typeface="Roboto Condensed"/>
                <a:cs typeface="Roboto Condensed"/>
                <a:sym typeface="Roboto Condensed"/>
              </a:rPr>
              <a:t>Le projet est à imprimer et relier par chaque candidat en 2 exemplaires et à rendre avant l’examen à votre chargé·e de projet formation</a:t>
            </a:r>
            <a:endParaRPr b="1" sz="1200">
              <a:solidFill>
                <a:srgbClr val="CE0033"/>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b="1" lang="fr" sz="1200">
                <a:solidFill>
                  <a:srgbClr val="CE0033"/>
                </a:solidFill>
                <a:latin typeface="Roboto Condensed"/>
                <a:ea typeface="Roboto Condensed"/>
                <a:cs typeface="Roboto Condensed"/>
                <a:sym typeface="Roboto Condensed"/>
              </a:rPr>
              <a:t>Un projet au format pdf nommé </a:t>
            </a:r>
            <a:r>
              <a:rPr b="1" lang="fr" sz="1200">
                <a:solidFill>
                  <a:schemeClr val="dk1"/>
                </a:solidFill>
                <a:latin typeface="Roboto Condensed"/>
                <a:ea typeface="Roboto Condensed"/>
                <a:cs typeface="Roboto Condensed"/>
                <a:sym typeface="Roboto Condensed"/>
              </a:rPr>
              <a:t>“NOM_Prenom_Projet_chef_doeuvre”</a:t>
            </a:r>
            <a:r>
              <a:rPr b="1" lang="fr" sz="1200">
                <a:solidFill>
                  <a:srgbClr val="CE0033"/>
                </a:solidFill>
                <a:latin typeface="Roboto Condensed"/>
                <a:ea typeface="Roboto Condensed"/>
                <a:cs typeface="Roboto Condensed"/>
                <a:sym typeface="Roboto Condensed"/>
              </a:rPr>
              <a:t> est à envoyer par mail à cdulac@simplon.co </a:t>
            </a:r>
            <a:endParaRPr b="1" sz="1200">
              <a:solidFill>
                <a:srgbClr val="CE0033"/>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b="1" sz="1200">
              <a:solidFill>
                <a:srgbClr val="CE0033"/>
              </a:solidFill>
              <a:latin typeface="Roboto Condensed"/>
              <a:ea typeface="Roboto Condensed"/>
              <a:cs typeface="Roboto Condensed"/>
              <a:sym typeface="Roboto Condensed"/>
            </a:endParaRPr>
          </a:p>
          <a:p>
            <a:pPr indent="0" lvl="0" marL="45720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lang="fr">
                <a:latin typeface="Roboto Condensed"/>
                <a:ea typeface="Roboto Condensed"/>
                <a:cs typeface="Roboto Condensed"/>
                <a:sym typeface="Roboto Condensed"/>
              </a:rPr>
              <a:t>Calendrier</a:t>
            </a:r>
            <a:endParaRPr>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b="1" lang="fr" sz="1200">
                <a:solidFill>
                  <a:srgbClr val="CE0033"/>
                </a:solidFill>
                <a:latin typeface="Roboto Condensed"/>
                <a:ea typeface="Roboto Condensed"/>
                <a:cs typeface="Roboto Condensed"/>
                <a:sym typeface="Roboto Condensed"/>
              </a:rPr>
              <a:t>Le projet chef-d'œuvre est à rendre au plus tard le 31 Mai 2024 aux formats papier et numérique, mais nous conseillons </a:t>
            </a:r>
            <a:r>
              <a:rPr b="1" lang="fr" sz="1200">
                <a:solidFill>
                  <a:srgbClr val="CE0033"/>
                </a:solidFill>
                <a:latin typeface="Roboto Condensed"/>
                <a:ea typeface="Roboto Condensed"/>
                <a:cs typeface="Roboto Condensed"/>
                <a:sym typeface="Roboto Condensed"/>
              </a:rPr>
              <a:t>fortement</a:t>
            </a:r>
            <a:r>
              <a:rPr b="1" lang="fr" sz="1200">
                <a:solidFill>
                  <a:srgbClr val="CE0033"/>
                </a:solidFill>
                <a:latin typeface="Roboto Condensed"/>
                <a:ea typeface="Roboto Condensed"/>
                <a:cs typeface="Roboto Condensed"/>
                <a:sym typeface="Roboto Condensed"/>
              </a:rPr>
              <a:t> le 13 Mai 2024 en grande partie au format </a:t>
            </a:r>
            <a:r>
              <a:rPr b="1" lang="fr" sz="1200">
                <a:solidFill>
                  <a:srgbClr val="CE0033"/>
                </a:solidFill>
                <a:latin typeface="Roboto Condensed"/>
                <a:ea typeface="Roboto Condensed"/>
                <a:cs typeface="Roboto Condensed"/>
                <a:sym typeface="Roboto Condensed"/>
              </a:rPr>
              <a:t>numérique</a:t>
            </a:r>
            <a:r>
              <a:rPr b="1" lang="fr" sz="1200">
                <a:solidFill>
                  <a:srgbClr val="CE0033"/>
                </a:solidFill>
                <a:latin typeface="Roboto Condensed"/>
                <a:ea typeface="Roboto Condensed"/>
                <a:cs typeface="Roboto Condensed"/>
                <a:sym typeface="Roboto Condensed"/>
              </a:rPr>
              <a:t>  pour avoir une relecture </a:t>
            </a:r>
            <a:r>
              <a:rPr b="1" lang="fr" sz="1200">
                <a:solidFill>
                  <a:srgbClr val="CE0033"/>
                </a:solidFill>
                <a:latin typeface="Roboto Condensed"/>
                <a:ea typeface="Roboto Condensed"/>
                <a:cs typeface="Roboto Condensed"/>
                <a:sym typeface="Roboto Condensed"/>
              </a:rPr>
              <a:t>sérieuse</a:t>
            </a:r>
            <a:r>
              <a:rPr b="1" lang="fr" sz="1200">
                <a:solidFill>
                  <a:srgbClr val="CE0033"/>
                </a:solidFill>
                <a:latin typeface="Roboto Condensed"/>
                <a:ea typeface="Roboto Condensed"/>
                <a:cs typeface="Roboto Condensed"/>
                <a:sym typeface="Roboto Condensed"/>
              </a:rPr>
              <a:t> faites par vos deux formateurs.</a:t>
            </a:r>
            <a:endParaRPr sz="1200">
              <a:latin typeface="Roboto Condensed"/>
              <a:ea typeface="Roboto Condensed"/>
              <a:cs typeface="Roboto Condensed"/>
              <a:sym typeface="Roboto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p:nvPr/>
        </p:nvSpPr>
        <p:spPr>
          <a:xfrm>
            <a:off x="277819" y="275541"/>
            <a:ext cx="4278600" cy="4587900"/>
          </a:xfrm>
          <a:prstGeom prst="rect">
            <a:avLst/>
          </a:prstGeom>
          <a:solidFill>
            <a:srgbClr val="FF9B30"/>
          </a:solidFill>
          <a:ln>
            <a:noFill/>
          </a:ln>
        </p:spPr>
        <p:txBody>
          <a:bodyPr anchorCtr="0" anchor="ctr" bIns="51425" lIns="51425" spcFirstLastPara="1" rIns="51425" wrap="square" tIns="51425">
            <a:noAutofit/>
          </a:bodyPr>
          <a:lstStyle/>
          <a:p>
            <a:pPr indent="0" lvl="0" marL="0" rtl="0" algn="l">
              <a:spcBef>
                <a:spcPts val="0"/>
              </a:spcBef>
              <a:spcAft>
                <a:spcPts val="0"/>
              </a:spcAft>
              <a:buNone/>
            </a:pPr>
            <a:r>
              <a:t/>
            </a:r>
            <a:endParaRPr sz="800"/>
          </a:p>
        </p:txBody>
      </p:sp>
      <p:sp>
        <p:nvSpPr>
          <p:cNvPr id="132" name="Google Shape;132;p25"/>
          <p:cNvSpPr txBox="1"/>
          <p:nvPr>
            <p:ph idx="4294967295" type="body"/>
          </p:nvPr>
        </p:nvSpPr>
        <p:spPr>
          <a:xfrm>
            <a:off x="402776" y="275560"/>
            <a:ext cx="4028700" cy="32817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Clr>
                <a:schemeClr val="lt1"/>
              </a:buClr>
              <a:buSzPts val="4500"/>
              <a:buFont typeface="Helvetica Neue"/>
              <a:buNone/>
            </a:pPr>
            <a:r>
              <a:rPr b="1" lang="fr" sz="2800">
                <a:solidFill>
                  <a:schemeClr val="lt1"/>
                </a:solidFill>
                <a:latin typeface="Roboto Condensed"/>
                <a:ea typeface="Roboto Condensed"/>
                <a:cs typeface="Roboto Condensed"/>
                <a:sym typeface="Roboto Condensed"/>
              </a:rPr>
              <a:t>03.</a:t>
            </a:r>
            <a:endParaRPr b="1" sz="2800">
              <a:solidFill>
                <a:schemeClr val="lt1"/>
              </a:solidFill>
              <a:latin typeface="Roboto Condensed"/>
              <a:ea typeface="Roboto Condensed"/>
              <a:cs typeface="Roboto Condensed"/>
              <a:sym typeface="Roboto Condensed"/>
            </a:endParaRPr>
          </a:p>
          <a:p>
            <a:pPr indent="0" lvl="0" marL="0" rtl="0" algn="l">
              <a:lnSpc>
                <a:spcPct val="100000"/>
              </a:lnSpc>
              <a:spcBef>
                <a:spcPts val="0"/>
              </a:spcBef>
              <a:spcAft>
                <a:spcPts val="0"/>
              </a:spcAft>
              <a:buClr>
                <a:schemeClr val="lt1"/>
              </a:buClr>
              <a:buSzPts val="4500"/>
              <a:buFont typeface="Helvetica Neue"/>
              <a:buNone/>
            </a:pPr>
            <a:r>
              <a:rPr b="1" lang="fr" sz="2800">
                <a:solidFill>
                  <a:schemeClr val="lt1"/>
                </a:solidFill>
                <a:latin typeface="Roboto Condensed"/>
                <a:ea typeface="Roboto Condensed"/>
                <a:cs typeface="Roboto Condensed"/>
                <a:sym typeface="Roboto Condensed"/>
              </a:rPr>
              <a:t>Le dossier </a:t>
            </a:r>
            <a:endParaRPr b="1" sz="2800">
              <a:solidFill>
                <a:schemeClr val="lt1"/>
              </a:solidFill>
              <a:latin typeface="Roboto Condensed"/>
              <a:ea typeface="Roboto Condensed"/>
              <a:cs typeface="Roboto Condensed"/>
              <a:sym typeface="Roboto Condensed"/>
            </a:endParaRPr>
          </a:p>
          <a:p>
            <a:pPr indent="0" lvl="0" marL="0" rtl="0" algn="l">
              <a:lnSpc>
                <a:spcPct val="100000"/>
              </a:lnSpc>
              <a:spcBef>
                <a:spcPts val="0"/>
              </a:spcBef>
              <a:spcAft>
                <a:spcPts val="0"/>
              </a:spcAft>
              <a:buClr>
                <a:schemeClr val="lt1"/>
              </a:buClr>
              <a:buSzPts val="4500"/>
              <a:buFont typeface="Helvetica Neue"/>
              <a:buNone/>
            </a:pPr>
            <a:r>
              <a:rPr b="1" lang="fr" sz="2800">
                <a:solidFill>
                  <a:schemeClr val="lt1"/>
                </a:solidFill>
                <a:latin typeface="Roboto Condensed"/>
                <a:ea typeface="Roboto Condensed"/>
                <a:cs typeface="Roboto Condensed"/>
                <a:sym typeface="Roboto Condensed"/>
              </a:rPr>
              <a:t>professionnel (DP)</a:t>
            </a:r>
            <a:endParaRPr b="1" sz="2800">
              <a:latin typeface="Roboto Condensed"/>
              <a:ea typeface="Roboto Condensed"/>
              <a:cs typeface="Roboto Condensed"/>
              <a:sym typeface="Roboto Condensed"/>
            </a:endParaRPr>
          </a:p>
          <a:p>
            <a:pPr indent="0" lvl="0" marL="0" marR="0" rtl="0" algn="l">
              <a:lnSpc>
                <a:spcPct val="100000"/>
              </a:lnSpc>
              <a:spcBef>
                <a:spcPts val="0"/>
              </a:spcBef>
              <a:spcAft>
                <a:spcPts val="0"/>
              </a:spcAft>
              <a:buClr>
                <a:srgbClr val="FFFFFF"/>
              </a:buClr>
              <a:buSzPts val="4500"/>
              <a:buFont typeface="Helvetica Neue"/>
              <a:buNone/>
            </a:pPr>
            <a:r>
              <a:t/>
            </a:r>
            <a:endParaRPr b="1" sz="2800">
              <a:solidFill>
                <a:srgbClr val="FFFFFF"/>
              </a:solidFill>
              <a:latin typeface="Roboto Condensed"/>
              <a:ea typeface="Roboto Condensed"/>
              <a:cs typeface="Roboto Condensed"/>
              <a:sym typeface="Roboto Condensed"/>
            </a:endParaRPr>
          </a:p>
        </p:txBody>
      </p:sp>
      <p:pic>
        <p:nvPicPr>
          <p:cNvPr id="133" name="Google Shape;133;p25"/>
          <p:cNvPicPr preferRelativeResize="0"/>
          <p:nvPr/>
        </p:nvPicPr>
        <p:blipFill rotWithShape="1">
          <a:blip r:embed="rId3">
            <a:alphaModFix/>
          </a:blip>
          <a:srcRect b="1464" l="20025" r="39517" t="34002"/>
          <a:stretch/>
        </p:blipFill>
        <p:spPr>
          <a:xfrm>
            <a:off x="4572000" y="277800"/>
            <a:ext cx="4314199" cy="4587899"/>
          </a:xfrm>
          <a:prstGeom prst="rect">
            <a:avLst/>
          </a:prstGeom>
          <a:noFill/>
          <a:ln>
            <a:noFill/>
          </a:ln>
        </p:spPr>
      </p:pic>
      <p:pic>
        <p:nvPicPr>
          <p:cNvPr id="134" name="Google Shape;134;p25"/>
          <p:cNvPicPr preferRelativeResize="0"/>
          <p:nvPr/>
        </p:nvPicPr>
        <p:blipFill rotWithShape="1">
          <a:blip r:embed="rId4">
            <a:alphaModFix/>
          </a:blip>
          <a:srcRect b="44241" l="35872" r="35931" t="44267"/>
          <a:stretch/>
        </p:blipFill>
        <p:spPr>
          <a:xfrm rot="10800000">
            <a:off x="3512714" y="2187509"/>
            <a:ext cx="2118563" cy="8634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84725" y="503825"/>
            <a:ext cx="8463600" cy="452100"/>
          </a:xfrm>
          <a:prstGeom prst="rect">
            <a:avLst/>
          </a:prstGeom>
          <a:noFill/>
          <a:ln>
            <a:noFill/>
          </a:ln>
        </p:spPr>
        <p:txBody>
          <a:bodyPr anchorCtr="0" anchor="t" bIns="0" lIns="0" spcFirstLastPara="1" rIns="0" wrap="square" tIns="12700">
            <a:normAutofit/>
          </a:bodyPr>
          <a:lstStyle/>
          <a:p>
            <a:pPr indent="0" lvl="0" marL="12700" marR="0" rtl="0" algn="l">
              <a:lnSpc>
                <a:spcPct val="100000"/>
              </a:lnSpc>
              <a:spcBef>
                <a:spcPts val="0"/>
              </a:spcBef>
              <a:spcAft>
                <a:spcPts val="0"/>
              </a:spcAft>
              <a:buNone/>
            </a:pPr>
            <a:r>
              <a:rPr b="1" lang="fr" sz="2400">
                <a:solidFill>
                  <a:srgbClr val="CD003A"/>
                </a:solidFill>
                <a:latin typeface="Roboto Condensed"/>
                <a:ea typeface="Roboto Condensed"/>
                <a:cs typeface="Roboto Condensed"/>
                <a:sym typeface="Roboto Condensed"/>
              </a:rPr>
              <a:t>Le DP : informations générales</a:t>
            </a:r>
            <a:endParaRPr>
              <a:latin typeface="Roboto Condensed"/>
              <a:ea typeface="Roboto Condensed"/>
              <a:cs typeface="Roboto Condensed"/>
              <a:sym typeface="Roboto Condensed"/>
            </a:endParaRPr>
          </a:p>
        </p:txBody>
      </p:sp>
      <p:sp>
        <p:nvSpPr>
          <p:cNvPr id="140" name="Google Shape;140;p26"/>
          <p:cNvSpPr txBox="1"/>
          <p:nvPr/>
        </p:nvSpPr>
        <p:spPr>
          <a:xfrm>
            <a:off x="384725" y="955925"/>
            <a:ext cx="8527800" cy="4069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fr" sz="1200">
                <a:latin typeface="Roboto Condensed"/>
                <a:ea typeface="Roboto Condensed"/>
                <a:cs typeface="Roboto Condensed"/>
                <a:sym typeface="Roboto Condensed"/>
              </a:rPr>
              <a:t>Le DP est un document charté - ne pas modifier la mise en forme</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b="1" lang="fr" sz="1200">
                <a:solidFill>
                  <a:srgbClr val="CE0033"/>
                </a:solidFill>
                <a:latin typeface="Roboto Condensed"/>
                <a:ea typeface="Roboto Condensed"/>
                <a:cs typeface="Roboto Condensed"/>
                <a:sym typeface="Roboto Condensed"/>
              </a:rPr>
              <a:t>Le DP est à imprimer et relier en deux exemplaires et à remettre à Simplon avant le 10 avril 2024</a:t>
            </a:r>
            <a:endParaRPr b="1" sz="1200">
              <a:solidFill>
                <a:srgbClr val="CE0033"/>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lang="fr" sz="1200">
                <a:latin typeface="Roboto Condensed"/>
                <a:ea typeface="Roboto Condensed"/>
                <a:cs typeface="Roboto Condensed"/>
                <a:sym typeface="Roboto Condensed"/>
              </a:rPr>
              <a:t>Template du DP à utiliser : ICI (Drive ……………………………………….. - Dossier Pédagogique)</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lang="fr" sz="1200">
                <a:latin typeface="Roboto Condensed"/>
                <a:ea typeface="Roboto Condensed"/>
                <a:cs typeface="Roboto Condensed"/>
                <a:sym typeface="Roboto Condensed"/>
              </a:rPr>
              <a:t>La partie « Exemples de Pratique Professionnelle » est le cœur de votre DP. C’est là que vous décrivez des exemples concrets de pratiques acquises en entreprise, en centre de formation ou dans le cadre d’activités bénévoles.</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Clr>
                <a:schemeClr val="dk1"/>
              </a:buClr>
              <a:buSzPts val="1100"/>
              <a:buFont typeface="Arial"/>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lang="fr" sz="1200">
                <a:latin typeface="Roboto Condensed"/>
                <a:ea typeface="Roboto Condensed"/>
                <a:cs typeface="Roboto Condensed"/>
                <a:sym typeface="Roboto Condensed"/>
              </a:rPr>
              <a:t>Avant de commencer à rédiger votre dossier, il est indispensable de prendre connaissance des référentiels du titre professionnel visé. Ils vous aident à identifier les exemples que vous allez développer.</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Clr>
                <a:schemeClr val="dk1"/>
              </a:buClr>
              <a:buSzPts val="1100"/>
              <a:buFont typeface="Arial"/>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Clr>
                <a:schemeClr val="dk1"/>
              </a:buClr>
              <a:buSzPts val="1100"/>
              <a:buFont typeface="Arial"/>
              <a:buNone/>
            </a:pPr>
            <a:r>
              <a:rPr lang="fr" sz="1200">
                <a:latin typeface="Roboto Condensed"/>
                <a:ea typeface="Roboto Condensed"/>
                <a:cs typeface="Roboto Condensed"/>
                <a:sym typeface="Roboto Condensed"/>
              </a:rPr>
              <a:t>Ces documents se trouvent en libre accès sur le site du ministère du </a:t>
            </a:r>
            <a:r>
              <a:rPr lang="fr" sz="1200">
                <a:solidFill>
                  <a:schemeClr val="dk1"/>
                </a:solidFill>
                <a:latin typeface="Roboto Condensed"/>
                <a:ea typeface="Roboto Condensed"/>
                <a:cs typeface="Roboto Condensed"/>
                <a:sym typeface="Roboto Condensed"/>
              </a:rPr>
              <a:t>Travail </a:t>
            </a:r>
            <a:r>
              <a:rPr b="1" lang="fr" sz="1200">
                <a:latin typeface="Roboto Condensed"/>
                <a:ea typeface="Roboto Condensed"/>
                <a:cs typeface="Roboto Condensed"/>
                <a:sym typeface="Roboto Condensed"/>
              </a:rPr>
              <a:t>et dans votre drive apprenants</a:t>
            </a:r>
            <a:endParaRPr b="1" sz="1200">
              <a:latin typeface="Roboto Condensed"/>
              <a:ea typeface="Roboto Condensed"/>
              <a:cs typeface="Roboto Condensed"/>
              <a:sym typeface="Roboto Condensed"/>
            </a:endParaRPr>
          </a:p>
          <a:p>
            <a:pPr indent="0" lvl="0" marL="0" rtl="0" algn="just">
              <a:lnSpc>
                <a:spcPct val="115000"/>
              </a:lnSpc>
              <a:spcBef>
                <a:spcPts val="0"/>
              </a:spcBef>
              <a:spcAft>
                <a:spcPts val="0"/>
              </a:spcAft>
              <a:buClr>
                <a:schemeClr val="dk1"/>
              </a:buClr>
              <a:buSzPts val="1100"/>
              <a:buFont typeface="Arial"/>
              <a:buNone/>
            </a:pPr>
            <a:r>
              <a:rPr lang="fr" sz="1200">
                <a:latin typeface="Roboto Condensed"/>
                <a:ea typeface="Roboto Condensed"/>
                <a:cs typeface="Roboto Condensed"/>
                <a:sym typeface="Roboto Condensed"/>
              </a:rPr>
              <a:t>Pour chaque titre professionnel, vous trouverez</a:t>
            </a:r>
            <a:endParaRPr sz="1200">
              <a:latin typeface="Roboto Condensed"/>
              <a:ea typeface="Roboto Condensed"/>
              <a:cs typeface="Roboto Condensed"/>
              <a:sym typeface="Roboto Condensed"/>
            </a:endParaRPr>
          </a:p>
          <a:p>
            <a:pPr indent="-304800" lvl="0" marL="457200" rtl="0" algn="just">
              <a:lnSpc>
                <a:spcPct val="115000"/>
              </a:lnSpc>
              <a:spcBef>
                <a:spcPts val="0"/>
              </a:spcBef>
              <a:spcAft>
                <a:spcPts val="0"/>
              </a:spcAft>
              <a:buSzPts val="1200"/>
              <a:buFont typeface="Roboto Condensed"/>
              <a:buChar char="●"/>
            </a:pPr>
            <a:r>
              <a:rPr lang="fr" sz="1200">
                <a:latin typeface="Roboto Condensed"/>
                <a:ea typeface="Roboto Condensed"/>
                <a:cs typeface="Roboto Condensed"/>
                <a:sym typeface="Roboto Condensed"/>
              </a:rPr>
              <a:t>Le </a:t>
            </a:r>
            <a:r>
              <a:rPr lang="fr" sz="1200" u="sng">
                <a:solidFill>
                  <a:schemeClr val="hlink"/>
                </a:solidFill>
                <a:latin typeface="Roboto Condensed"/>
                <a:ea typeface="Roboto Condensed"/>
                <a:cs typeface="Roboto Condensed"/>
                <a:sym typeface="Roboto Condensed"/>
                <a:hlinkClick r:id="rId3"/>
              </a:rPr>
              <a:t>référentiel emploi-activités-compétences</a:t>
            </a:r>
            <a:r>
              <a:rPr lang="fr" sz="1200">
                <a:latin typeface="Roboto Condensed"/>
                <a:ea typeface="Roboto Condensed"/>
                <a:cs typeface="Roboto Condensed"/>
                <a:sym typeface="Roboto Condensed"/>
              </a:rPr>
              <a:t> (REAC) qui décrit l’ensemble des activités-types et des compétences à acquérir.</a:t>
            </a:r>
            <a:endParaRPr sz="1200">
              <a:latin typeface="Roboto Condensed"/>
              <a:ea typeface="Roboto Condensed"/>
              <a:cs typeface="Roboto Condensed"/>
              <a:sym typeface="Roboto Condensed"/>
            </a:endParaRPr>
          </a:p>
          <a:p>
            <a:pPr indent="-304800" lvl="0" marL="457200" rtl="0" algn="just">
              <a:lnSpc>
                <a:spcPct val="115000"/>
              </a:lnSpc>
              <a:spcBef>
                <a:spcPts val="0"/>
              </a:spcBef>
              <a:spcAft>
                <a:spcPts val="0"/>
              </a:spcAft>
              <a:buSzPts val="1200"/>
              <a:buFont typeface="Roboto Condensed"/>
              <a:buChar char="●"/>
            </a:pPr>
            <a:r>
              <a:rPr lang="fr" sz="1200">
                <a:latin typeface="Roboto Condensed"/>
                <a:ea typeface="Roboto Condensed"/>
                <a:cs typeface="Roboto Condensed"/>
                <a:sym typeface="Roboto Condensed"/>
              </a:rPr>
              <a:t>Le </a:t>
            </a:r>
            <a:r>
              <a:rPr lang="fr" sz="1200" u="sng">
                <a:solidFill>
                  <a:schemeClr val="hlink"/>
                </a:solidFill>
                <a:latin typeface="Roboto Condensed"/>
                <a:ea typeface="Roboto Condensed"/>
                <a:cs typeface="Roboto Condensed"/>
                <a:sym typeface="Roboto Condensed"/>
                <a:hlinkClick r:id="rId4"/>
              </a:rPr>
              <a:t>référentiel de certification</a:t>
            </a:r>
            <a:r>
              <a:rPr lang="fr" sz="1200">
                <a:latin typeface="Roboto Condensed"/>
                <a:ea typeface="Roboto Condensed"/>
                <a:cs typeface="Roboto Condensed"/>
                <a:sym typeface="Roboto Condensed"/>
              </a:rPr>
              <a:t> (RC) qui précise les conditions dans lesquelles vous serez évalué</a:t>
            </a:r>
            <a:endParaRPr sz="1200">
              <a:latin typeface="Roboto Condensed"/>
              <a:ea typeface="Roboto Condensed"/>
              <a:cs typeface="Roboto Condensed"/>
              <a:sym typeface="Roboto Condensed"/>
            </a:endParaRPr>
          </a:p>
          <a:p>
            <a:pPr indent="-304800" lvl="0" marL="457200" rtl="0" algn="just">
              <a:lnSpc>
                <a:spcPct val="115000"/>
              </a:lnSpc>
              <a:spcBef>
                <a:spcPts val="0"/>
              </a:spcBef>
              <a:spcAft>
                <a:spcPts val="0"/>
              </a:spcAft>
              <a:buSzPts val="1200"/>
              <a:buFont typeface="Roboto Condensed"/>
              <a:buChar char="●"/>
            </a:pPr>
            <a:r>
              <a:rPr lang="fr" sz="1200">
                <a:latin typeface="Roboto Condensed"/>
                <a:ea typeface="Roboto Condensed"/>
                <a:cs typeface="Roboto Condensed"/>
                <a:sym typeface="Roboto Condensed"/>
              </a:rPr>
              <a:t>La fiche de communication qui propose un résumé de l’emploi et ses différentes activités</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384725" y="503825"/>
            <a:ext cx="8463600" cy="452100"/>
          </a:xfrm>
          <a:prstGeom prst="rect">
            <a:avLst/>
          </a:prstGeom>
          <a:noFill/>
          <a:ln>
            <a:noFill/>
          </a:ln>
        </p:spPr>
        <p:txBody>
          <a:bodyPr anchorCtr="0" anchor="t" bIns="0" lIns="0" spcFirstLastPara="1" rIns="0" wrap="square" tIns="12700">
            <a:normAutofit/>
          </a:bodyPr>
          <a:lstStyle/>
          <a:p>
            <a:pPr indent="0" lvl="0" marL="12700" marR="0" rtl="0" algn="l">
              <a:lnSpc>
                <a:spcPct val="100000"/>
              </a:lnSpc>
              <a:spcBef>
                <a:spcPts val="0"/>
              </a:spcBef>
              <a:spcAft>
                <a:spcPts val="0"/>
              </a:spcAft>
              <a:buNone/>
            </a:pPr>
            <a:r>
              <a:rPr b="1" lang="fr" sz="2400">
                <a:solidFill>
                  <a:srgbClr val="CD003A"/>
                </a:solidFill>
                <a:latin typeface="Roboto Condensed"/>
                <a:ea typeface="Roboto Condensed"/>
                <a:cs typeface="Roboto Condensed"/>
                <a:sym typeface="Roboto Condensed"/>
              </a:rPr>
              <a:t>Le DP : activités types et compétences associées</a:t>
            </a:r>
            <a:endParaRPr>
              <a:latin typeface="Roboto Condensed"/>
              <a:ea typeface="Roboto Condensed"/>
              <a:cs typeface="Roboto Condensed"/>
              <a:sym typeface="Roboto Condensed"/>
            </a:endParaRPr>
          </a:p>
        </p:txBody>
      </p:sp>
      <p:sp>
        <p:nvSpPr>
          <p:cNvPr id="146" name="Google Shape;146;p27"/>
          <p:cNvSpPr txBox="1"/>
          <p:nvPr/>
        </p:nvSpPr>
        <p:spPr>
          <a:xfrm>
            <a:off x="189425" y="955925"/>
            <a:ext cx="8690700" cy="4069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b="1" lang="fr" sz="1200">
                <a:latin typeface="Roboto Condensed"/>
                <a:ea typeface="Roboto Condensed"/>
                <a:cs typeface="Roboto Condensed"/>
                <a:sym typeface="Roboto Condensed"/>
              </a:rPr>
              <a:t>Activité-type 1 : </a:t>
            </a:r>
            <a:endParaRPr b="1" sz="1200">
              <a:latin typeface="Roboto Condensed"/>
              <a:ea typeface="Roboto Condensed"/>
              <a:cs typeface="Roboto Condensed"/>
              <a:sym typeface="Roboto Condensed"/>
            </a:endParaRPr>
          </a:p>
          <a:p>
            <a:pPr indent="0" lvl="0" marL="0" rtl="0" algn="just">
              <a:lnSpc>
                <a:spcPct val="115000"/>
              </a:lnSpc>
              <a:spcBef>
                <a:spcPts val="0"/>
              </a:spcBef>
              <a:spcAft>
                <a:spcPts val="0"/>
              </a:spcAft>
              <a:buClr>
                <a:schemeClr val="dk1"/>
              </a:buClr>
              <a:buSzPts val="1100"/>
              <a:buFont typeface="Arial"/>
              <a:buNone/>
            </a:pPr>
            <a:r>
              <a:rPr lang="fr" sz="1200">
                <a:latin typeface="Roboto Condensed"/>
                <a:ea typeface="Roboto Condensed"/>
                <a:cs typeface="Roboto Condensed"/>
                <a:sym typeface="Roboto Condensed"/>
              </a:rPr>
              <a:t>Liste des compétences professionnelles de l’activité type</a:t>
            </a:r>
            <a:endParaRPr sz="1200">
              <a:latin typeface="Roboto Condensed"/>
              <a:ea typeface="Roboto Condensed"/>
              <a:cs typeface="Roboto Condensed"/>
              <a:sym typeface="Roboto Condensed"/>
            </a:endParaRPr>
          </a:p>
          <a:p>
            <a:pPr indent="-304800" lvl="0" marL="457200" rtl="0" algn="just">
              <a:lnSpc>
                <a:spcPct val="115000"/>
              </a:lnSpc>
              <a:spcBef>
                <a:spcPts val="0"/>
              </a:spcBef>
              <a:spcAft>
                <a:spcPts val="0"/>
              </a:spcAft>
              <a:buSzPts val="1200"/>
              <a:buFont typeface="Roboto Condensed"/>
              <a:buChar char="●"/>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b="1" lang="fr" sz="1200">
                <a:solidFill>
                  <a:schemeClr val="dk1"/>
                </a:solidFill>
                <a:latin typeface="Roboto Condensed"/>
                <a:ea typeface="Roboto Condensed"/>
                <a:cs typeface="Roboto Condensed"/>
                <a:sym typeface="Roboto Condensed"/>
              </a:rPr>
              <a:t>Activité-type 1 : </a:t>
            </a:r>
            <a:endParaRPr b="1" sz="1200">
              <a:solidFill>
                <a:schemeClr val="dk1"/>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lang="fr" sz="1200">
                <a:solidFill>
                  <a:schemeClr val="dk1"/>
                </a:solidFill>
                <a:latin typeface="Roboto Condensed"/>
                <a:ea typeface="Roboto Condensed"/>
                <a:cs typeface="Roboto Condensed"/>
                <a:sym typeface="Roboto Condensed"/>
              </a:rPr>
              <a:t>Liste des compétences professionnelles de l’activité type</a:t>
            </a:r>
            <a:endParaRPr sz="1200">
              <a:solidFill>
                <a:schemeClr val="dk1"/>
              </a:solidFill>
              <a:latin typeface="Roboto Condensed"/>
              <a:ea typeface="Roboto Condensed"/>
              <a:cs typeface="Roboto Condensed"/>
              <a:sym typeface="Roboto Condensed"/>
            </a:endParaRPr>
          </a:p>
          <a:p>
            <a:pPr indent="-304800" lvl="0" marL="457200" rtl="0" algn="just">
              <a:lnSpc>
                <a:spcPct val="115000"/>
              </a:lnSpc>
              <a:spcBef>
                <a:spcPts val="0"/>
              </a:spcBef>
              <a:spcAft>
                <a:spcPts val="0"/>
              </a:spcAft>
              <a:buClr>
                <a:schemeClr val="dk1"/>
              </a:buClr>
              <a:buSzPts val="1200"/>
              <a:buFont typeface="Roboto Condensed"/>
              <a:buChar char="●"/>
            </a:pPr>
            <a:r>
              <a:t/>
            </a:r>
            <a:endParaRPr sz="1200">
              <a:solidFill>
                <a:schemeClr val="dk1"/>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solidFill>
                <a:schemeClr val="dk1"/>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b="1" lang="fr" sz="1200">
                <a:solidFill>
                  <a:schemeClr val="dk1"/>
                </a:solidFill>
                <a:latin typeface="Roboto Condensed"/>
                <a:ea typeface="Roboto Condensed"/>
                <a:cs typeface="Roboto Condensed"/>
                <a:sym typeface="Roboto Condensed"/>
              </a:rPr>
              <a:t>Activité-type 3 : </a:t>
            </a:r>
            <a:endParaRPr b="1" sz="1200">
              <a:solidFill>
                <a:schemeClr val="dk1"/>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lang="fr" sz="1200">
                <a:solidFill>
                  <a:schemeClr val="dk1"/>
                </a:solidFill>
                <a:latin typeface="Roboto Condensed"/>
                <a:ea typeface="Roboto Condensed"/>
                <a:cs typeface="Roboto Condensed"/>
                <a:sym typeface="Roboto Condensed"/>
              </a:rPr>
              <a:t>Liste des compétences professionnelles de l’activité type</a:t>
            </a:r>
            <a:endParaRPr sz="1200">
              <a:solidFill>
                <a:schemeClr val="dk1"/>
              </a:solidFill>
              <a:latin typeface="Roboto Condensed"/>
              <a:ea typeface="Roboto Condensed"/>
              <a:cs typeface="Roboto Condensed"/>
              <a:sym typeface="Roboto Condensed"/>
            </a:endParaRPr>
          </a:p>
          <a:p>
            <a:pPr indent="-304800" lvl="0" marL="457200" rtl="0" algn="just">
              <a:lnSpc>
                <a:spcPct val="115000"/>
              </a:lnSpc>
              <a:spcBef>
                <a:spcPts val="0"/>
              </a:spcBef>
              <a:spcAft>
                <a:spcPts val="0"/>
              </a:spcAft>
              <a:buClr>
                <a:schemeClr val="dk1"/>
              </a:buClr>
              <a:buSzPts val="1200"/>
              <a:buFont typeface="Roboto Condensed"/>
              <a:buChar char="●"/>
            </a:pPr>
            <a:r>
              <a:t/>
            </a:r>
            <a:endParaRPr sz="1200">
              <a:solidFill>
                <a:schemeClr val="dk1"/>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solidFill>
                <a:schemeClr val="dk1"/>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solidFill>
                <a:schemeClr val="dk1"/>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solidFill>
                <a:schemeClr val="dk1"/>
              </a:solidFill>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Clr>
                <a:schemeClr val="dk1"/>
              </a:buClr>
              <a:buSzPts val="1100"/>
              <a:buFont typeface="Arial"/>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Clr>
                <a:schemeClr val="dk1"/>
              </a:buClr>
              <a:buSzPts val="1100"/>
              <a:buFont typeface="Arial"/>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8"/>
          <p:cNvSpPr txBox="1"/>
          <p:nvPr>
            <p:ph type="title"/>
          </p:nvPr>
        </p:nvSpPr>
        <p:spPr>
          <a:xfrm>
            <a:off x="384725" y="503825"/>
            <a:ext cx="8463600" cy="452100"/>
          </a:xfrm>
          <a:prstGeom prst="rect">
            <a:avLst/>
          </a:prstGeom>
          <a:noFill/>
          <a:ln>
            <a:noFill/>
          </a:ln>
        </p:spPr>
        <p:txBody>
          <a:bodyPr anchorCtr="0" anchor="t" bIns="0" lIns="0" spcFirstLastPara="1" rIns="0" wrap="square" tIns="12700">
            <a:normAutofit/>
          </a:bodyPr>
          <a:lstStyle/>
          <a:p>
            <a:pPr indent="0" lvl="0" marL="12700" marR="0" rtl="0" algn="l">
              <a:lnSpc>
                <a:spcPct val="100000"/>
              </a:lnSpc>
              <a:spcBef>
                <a:spcPts val="0"/>
              </a:spcBef>
              <a:spcAft>
                <a:spcPts val="0"/>
              </a:spcAft>
              <a:buNone/>
            </a:pPr>
            <a:r>
              <a:rPr b="1" lang="fr" sz="2400">
                <a:solidFill>
                  <a:srgbClr val="CD003A"/>
                </a:solidFill>
                <a:latin typeface="Roboto Condensed"/>
                <a:ea typeface="Roboto Condensed"/>
                <a:cs typeface="Roboto Condensed"/>
                <a:sym typeface="Roboto Condensed"/>
              </a:rPr>
              <a:t>Le dossier professionnel : ressources complémentaires </a:t>
            </a:r>
            <a:endParaRPr>
              <a:latin typeface="Roboto Condensed"/>
              <a:ea typeface="Roboto Condensed"/>
              <a:cs typeface="Roboto Condensed"/>
              <a:sym typeface="Roboto Condensed"/>
            </a:endParaRPr>
          </a:p>
        </p:txBody>
      </p:sp>
      <p:sp>
        <p:nvSpPr>
          <p:cNvPr id="152" name="Google Shape;152;p28"/>
          <p:cNvSpPr txBox="1"/>
          <p:nvPr/>
        </p:nvSpPr>
        <p:spPr>
          <a:xfrm>
            <a:off x="384725" y="1782900"/>
            <a:ext cx="8080200" cy="1578600"/>
          </a:xfrm>
          <a:prstGeom prst="rect">
            <a:avLst/>
          </a:prstGeom>
          <a:noFill/>
          <a:ln>
            <a:noFill/>
          </a:ln>
        </p:spPr>
        <p:txBody>
          <a:bodyPr anchorCtr="0" anchor="t" bIns="0" lIns="0" spcFirstLastPara="1" rIns="0" wrap="square" tIns="12700">
            <a:noAutofit/>
          </a:bodyPr>
          <a:lstStyle/>
          <a:p>
            <a:pPr indent="0" lvl="0" marL="457200" rtl="0" algn="l">
              <a:lnSpc>
                <a:spcPct val="115000"/>
              </a:lnSpc>
              <a:spcBef>
                <a:spcPts val="0"/>
              </a:spcBef>
              <a:spcAft>
                <a:spcPts val="0"/>
              </a:spcAft>
              <a:buNone/>
            </a:pPr>
            <a:r>
              <a:rPr lang="fr" sz="1900" u="sng">
                <a:solidFill>
                  <a:schemeClr val="hlink"/>
                </a:solidFill>
                <a:latin typeface="Roboto Condensed"/>
                <a:ea typeface="Roboto Condensed"/>
                <a:cs typeface="Roboto Condensed"/>
                <a:sym typeface="Roboto Condensed"/>
                <a:hlinkClick r:id="rId3"/>
              </a:rPr>
              <a:t>Le Dossier professionnel site du ministère</a:t>
            </a:r>
            <a:endParaRPr sz="1900">
              <a:solidFill>
                <a:schemeClr val="dk1"/>
              </a:solidFill>
              <a:latin typeface="Roboto Condensed"/>
              <a:ea typeface="Roboto Condensed"/>
              <a:cs typeface="Roboto Condensed"/>
              <a:sym typeface="Roboto Condensed"/>
            </a:endParaRPr>
          </a:p>
          <a:p>
            <a:pPr indent="0" lvl="0" marL="457200" rtl="0" algn="l">
              <a:lnSpc>
                <a:spcPct val="115000"/>
              </a:lnSpc>
              <a:spcBef>
                <a:spcPts val="0"/>
              </a:spcBef>
              <a:spcAft>
                <a:spcPts val="0"/>
              </a:spcAft>
              <a:buNone/>
            </a:pPr>
            <a:r>
              <a:rPr lang="fr" sz="1900" u="sng">
                <a:solidFill>
                  <a:srgbClr val="01459B"/>
                </a:solidFill>
                <a:latin typeface="Roboto Condensed"/>
                <a:ea typeface="Roboto Condensed"/>
                <a:cs typeface="Roboto Condensed"/>
                <a:sym typeface="Roboto Condensed"/>
                <a:hlinkClick r:id="rId4">
                  <a:extLst>
                    <a:ext uri="{A12FA001-AC4F-418D-AE19-62706E023703}">
                      <ahyp:hlinkClr val="tx"/>
                    </a:ext>
                  </a:extLst>
                </a:hlinkClick>
              </a:rPr>
              <a:t>Présentation du dossier professionnel illustré</a:t>
            </a:r>
            <a:endParaRPr sz="1900">
              <a:latin typeface="Roboto Condensed"/>
              <a:ea typeface="Roboto Condensed"/>
              <a:cs typeface="Roboto Condensed"/>
              <a:sym typeface="Roboto Condensed"/>
            </a:endParaRPr>
          </a:p>
          <a:p>
            <a:pPr indent="0" lvl="0" marL="457200" rtl="0" algn="l">
              <a:lnSpc>
                <a:spcPct val="115000"/>
              </a:lnSpc>
              <a:spcBef>
                <a:spcPts val="0"/>
              </a:spcBef>
              <a:spcAft>
                <a:spcPts val="0"/>
              </a:spcAft>
              <a:buNone/>
            </a:pPr>
            <a:r>
              <a:rPr lang="fr" sz="1900" u="sng">
                <a:solidFill>
                  <a:srgbClr val="1155CC"/>
                </a:solidFill>
                <a:latin typeface="Roboto Condensed"/>
                <a:ea typeface="Roboto Condensed"/>
                <a:cs typeface="Roboto Condensed"/>
                <a:sym typeface="Roboto Condensed"/>
                <a:hlinkClick r:id="rId5">
                  <a:extLst>
                    <a:ext uri="{A12FA001-AC4F-418D-AE19-62706E023703}">
                      <ahyp:hlinkClr val="tx"/>
                    </a:ext>
                  </a:extLst>
                </a:hlinkClick>
              </a:rPr>
              <a:t>Mode-emploi_candidat_Dossier_professionnel</a:t>
            </a:r>
            <a:endParaRPr sz="1900">
              <a:latin typeface="Roboto Condensed"/>
              <a:ea typeface="Roboto Condensed"/>
              <a:cs typeface="Roboto Condensed"/>
              <a:sym typeface="Roboto Condensed"/>
            </a:endParaRPr>
          </a:p>
          <a:p>
            <a:pPr indent="0" lvl="0" marL="457200" rtl="0" algn="l">
              <a:lnSpc>
                <a:spcPct val="115000"/>
              </a:lnSpc>
              <a:spcBef>
                <a:spcPts val="0"/>
              </a:spcBef>
              <a:spcAft>
                <a:spcPts val="0"/>
              </a:spcAft>
              <a:buNone/>
            </a:pPr>
            <a:r>
              <a:rPr lang="fr" sz="1900" u="sng">
                <a:solidFill>
                  <a:srgbClr val="1155CC"/>
                </a:solidFill>
                <a:latin typeface="Roboto Condensed"/>
                <a:ea typeface="Roboto Condensed"/>
                <a:cs typeface="Roboto Condensed"/>
                <a:sym typeface="Roboto Condensed"/>
                <a:hlinkClick r:id="rId6">
                  <a:extLst>
                    <a:ext uri="{A12FA001-AC4F-418D-AE19-62706E023703}">
                      <ahyp:hlinkClr val="tx"/>
                    </a:ext>
                  </a:extLst>
                </a:hlinkClick>
              </a:rPr>
              <a:t>Aide à la rédaction</a:t>
            </a:r>
            <a:endParaRPr sz="1900">
              <a:solidFill>
                <a:schemeClr val="dk1"/>
              </a:solidFill>
              <a:latin typeface="Roboto Condensed"/>
              <a:ea typeface="Roboto Condensed"/>
              <a:cs typeface="Roboto Condensed"/>
              <a:sym typeface="Roboto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9"/>
          <p:cNvSpPr/>
          <p:nvPr/>
        </p:nvSpPr>
        <p:spPr>
          <a:xfrm>
            <a:off x="277869" y="277803"/>
            <a:ext cx="4278600" cy="4587900"/>
          </a:xfrm>
          <a:prstGeom prst="rect">
            <a:avLst/>
          </a:prstGeom>
          <a:solidFill>
            <a:srgbClr val="CE0033"/>
          </a:solidFill>
          <a:ln>
            <a:noFill/>
          </a:ln>
        </p:spPr>
        <p:txBody>
          <a:bodyPr anchorCtr="0" anchor="ctr" bIns="51425" lIns="51425" spcFirstLastPara="1" rIns="51425" wrap="square" tIns="51425">
            <a:noAutofit/>
          </a:bodyPr>
          <a:lstStyle/>
          <a:p>
            <a:pPr indent="0" lvl="0" marL="0" rtl="0" algn="l">
              <a:spcBef>
                <a:spcPts val="0"/>
              </a:spcBef>
              <a:spcAft>
                <a:spcPts val="0"/>
              </a:spcAft>
              <a:buNone/>
            </a:pPr>
            <a:r>
              <a:t/>
            </a:r>
            <a:endParaRPr sz="800"/>
          </a:p>
        </p:txBody>
      </p:sp>
      <p:sp>
        <p:nvSpPr>
          <p:cNvPr id="158" name="Google Shape;158;p29"/>
          <p:cNvSpPr txBox="1"/>
          <p:nvPr>
            <p:ph idx="4294967295" type="body"/>
          </p:nvPr>
        </p:nvSpPr>
        <p:spPr>
          <a:xfrm>
            <a:off x="402826" y="402885"/>
            <a:ext cx="4028700" cy="32817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FFFFFF"/>
              </a:buClr>
              <a:buSzPts val="4500"/>
              <a:buFont typeface="Helvetica Neue"/>
              <a:buNone/>
            </a:pPr>
            <a:r>
              <a:rPr b="1" lang="fr" sz="2800">
                <a:solidFill>
                  <a:srgbClr val="FFFFFF"/>
                </a:solidFill>
                <a:latin typeface="Roboto Condensed"/>
                <a:ea typeface="Roboto Condensed"/>
                <a:cs typeface="Roboto Condensed"/>
                <a:sym typeface="Roboto Condensed"/>
              </a:rPr>
              <a:t>04.</a:t>
            </a:r>
            <a:endParaRPr b="1" sz="2800">
              <a:solidFill>
                <a:srgbClr val="FFFFFF"/>
              </a:solidFill>
              <a:latin typeface="Roboto Condensed"/>
              <a:ea typeface="Roboto Condensed"/>
              <a:cs typeface="Roboto Condensed"/>
              <a:sym typeface="Roboto Condensed"/>
            </a:endParaRPr>
          </a:p>
          <a:p>
            <a:pPr indent="0" lvl="0" marL="0" marR="0" rtl="0" algn="l">
              <a:lnSpc>
                <a:spcPct val="100000"/>
              </a:lnSpc>
              <a:spcBef>
                <a:spcPts val="0"/>
              </a:spcBef>
              <a:spcAft>
                <a:spcPts val="0"/>
              </a:spcAft>
              <a:buClr>
                <a:srgbClr val="FFFFFF"/>
              </a:buClr>
              <a:buSzPts val="4500"/>
              <a:buFont typeface="Helvetica Neue"/>
              <a:buNone/>
            </a:pPr>
            <a:r>
              <a:rPr b="1" lang="fr" sz="2800">
                <a:solidFill>
                  <a:srgbClr val="FFFFFF"/>
                </a:solidFill>
                <a:latin typeface="Roboto Condensed"/>
                <a:ea typeface="Roboto Condensed"/>
                <a:cs typeface="Roboto Condensed"/>
                <a:sym typeface="Roboto Condensed"/>
              </a:rPr>
              <a:t>Les ECF</a:t>
            </a:r>
            <a:endParaRPr b="1" sz="2800">
              <a:solidFill>
                <a:srgbClr val="FFFFFF"/>
              </a:solidFill>
              <a:latin typeface="Roboto Condensed"/>
              <a:ea typeface="Roboto Condensed"/>
              <a:cs typeface="Roboto Condensed"/>
              <a:sym typeface="Roboto Condensed"/>
            </a:endParaRPr>
          </a:p>
        </p:txBody>
      </p:sp>
      <p:pic>
        <p:nvPicPr>
          <p:cNvPr id="159" name="Google Shape;159;p29"/>
          <p:cNvPicPr preferRelativeResize="0"/>
          <p:nvPr/>
        </p:nvPicPr>
        <p:blipFill rotWithShape="1">
          <a:blip r:embed="rId3">
            <a:alphaModFix/>
          </a:blip>
          <a:srcRect b="11581" l="28439" r="39724" t="37580"/>
          <a:stretch/>
        </p:blipFill>
        <p:spPr>
          <a:xfrm>
            <a:off x="4556475" y="277763"/>
            <a:ext cx="4309706" cy="4587975"/>
          </a:xfrm>
          <a:prstGeom prst="rect">
            <a:avLst/>
          </a:prstGeom>
          <a:noFill/>
          <a:ln>
            <a:noFill/>
          </a:ln>
        </p:spPr>
      </p:pic>
      <p:pic>
        <p:nvPicPr>
          <p:cNvPr id="160" name="Google Shape;160;p29"/>
          <p:cNvPicPr preferRelativeResize="0"/>
          <p:nvPr/>
        </p:nvPicPr>
        <p:blipFill rotWithShape="1">
          <a:blip r:embed="rId4">
            <a:alphaModFix/>
          </a:blip>
          <a:srcRect b="32997" l="32988" r="32988" t="32885"/>
          <a:stretch/>
        </p:blipFill>
        <p:spPr>
          <a:xfrm rot="-5400000">
            <a:off x="2725071" y="740201"/>
            <a:ext cx="3653000" cy="3663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84725" y="503825"/>
            <a:ext cx="8463600" cy="452100"/>
          </a:xfrm>
          <a:prstGeom prst="rect">
            <a:avLst/>
          </a:prstGeom>
          <a:noFill/>
          <a:ln>
            <a:noFill/>
          </a:ln>
        </p:spPr>
        <p:txBody>
          <a:bodyPr anchorCtr="0" anchor="t" bIns="0" lIns="0" spcFirstLastPara="1" rIns="0" wrap="square" tIns="12700">
            <a:normAutofit/>
          </a:bodyPr>
          <a:lstStyle/>
          <a:p>
            <a:pPr indent="0" lvl="0" marL="12700" marR="0" rtl="0" algn="l">
              <a:lnSpc>
                <a:spcPct val="100000"/>
              </a:lnSpc>
              <a:spcBef>
                <a:spcPts val="0"/>
              </a:spcBef>
              <a:spcAft>
                <a:spcPts val="0"/>
              </a:spcAft>
              <a:buNone/>
            </a:pPr>
            <a:r>
              <a:rPr b="1" lang="fr" sz="2400">
                <a:solidFill>
                  <a:srgbClr val="CD003A"/>
                </a:solidFill>
                <a:latin typeface="Roboto Condensed"/>
                <a:ea typeface="Roboto Condensed"/>
                <a:cs typeface="Roboto Condensed"/>
                <a:sym typeface="Roboto Condensed"/>
              </a:rPr>
              <a:t>LES ECF</a:t>
            </a:r>
            <a:endParaRPr>
              <a:latin typeface="Roboto Condensed"/>
              <a:ea typeface="Roboto Condensed"/>
              <a:cs typeface="Roboto Condensed"/>
              <a:sym typeface="Roboto Condensed"/>
            </a:endParaRPr>
          </a:p>
        </p:txBody>
      </p:sp>
      <p:sp>
        <p:nvSpPr>
          <p:cNvPr id="166" name="Google Shape;166;p30"/>
          <p:cNvSpPr txBox="1"/>
          <p:nvPr/>
        </p:nvSpPr>
        <p:spPr>
          <a:xfrm>
            <a:off x="384725" y="1332075"/>
            <a:ext cx="8080200" cy="1730100"/>
          </a:xfrm>
          <a:prstGeom prst="rect">
            <a:avLst/>
          </a:prstGeom>
          <a:noFill/>
          <a:ln>
            <a:noFill/>
          </a:ln>
        </p:spPr>
        <p:txBody>
          <a:bodyPr anchorCtr="0" anchor="t" bIns="0" lIns="0" spcFirstLastPara="1" rIns="0" wrap="square" tIns="12700">
            <a:noAutofit/>
          </a:bodyPr>
          <a:lstStyle/>
          <a:p>
            <a:pPr indent="-317500" lvl="0" marL="457200" rtl="0" algn="l">
              <a:lnSpc>
                <a:spcPct val="115000"/>
              </a:lnSpc>
              <a:spcBef>
                <a:spcPts val="0"/>
              </a:spcBef>
              <a:spcAft>
                <a:spcPts val="0"/>
              </a:spcAft>
              <a:buClr>
                <a:schemeClr val="dk1"/>
              </a:buClr>
              <a:buSzPts val="1400"/>
              <a:buFont typeface="Roboto Condensed"/>
              <a:buChar char="●"/>
            </a:pPr>
            <a:r>
              <a:rPr lang="fr">
                <a:solidFill>
                  <a:schemeClr val="dk1"/>
                </a:solidFill>
                <a:latin typeface="Roboto Condensed"/>
                <a:ea typeface="Roboto Condensed"/>
                <a:cs typeface="Roboto Condensed"/>
                <a:sym typeface="Roboto Condensed"/>
              </a:rPr>
              <a:t>Les évaluations en cours de formation sont produites par les formateurs à partir des briefs réalisés en formation</a:t>
            </a:r>
            <a:endParaRPr>
              <a:solidFill>
                <a:schemeClr val="dk1"/>
              </a:solidFill>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t/>
            </a:r>
            <a:endParaRPr>
              <a:solidFill>
                <a:schemeClr val="dk1"/>
              </a:solidFill>
              <a:latin typeface="Roboto Condensed"/>
              <a:ea typeface="Roboto Condensed"/>
              <a:cs typeface="Roboto Condensed"/>
              <a:sym typeface="Roboto Condensed"/>
            </a:endParaRPr>
          </a:p>
          <a:p>
            <a:pPr indent="-317500" lvl="0" marL="457200" rtl="0" algn="l">
              <a:lnSpc>
                <a:spcPct val="115000"/>
              </a:lnSpc>
              <a:spcBef>
                <a:spcPts val="0"/>
              </a:spcBef>
              <a:spcAft>
                <a:spcPts val="0"/>
              </a:spcAft>
              <a:buClr>
                <a:schemeClr val="dk1"/>
              </a:buClr>
              <a:buSzPts val="1400"/>
              <a:buFont typeface="Roboto Condensed"/>
              <a:buChar char="●"/>
            </a:pPr>
            <a:r>
              <a:rPr lang="fr">
                <a:solidFill>
                  <a:schemeClr val="dk1"/>
                </a:solidFill>
                <a:latin typeface="Roboto Condensed"/>
                <a:ea typeface="Roboto Condensed"/>
                <a:cs typeface="Roboto Condensed"/>
                <a:sym typeface="Roboto Condensed"/>
              </a:rPr>
              <a:t>L’apprenant.e signe pour information et peut indiquer son désaccord sur tout ou partie des évaluations, dans ce cas l’apprenant ne signe pas le document</a:t>
            </a:r>
            <a:endParaRPr>
              <a:solidFill>
                <a:schemeClr val="dk1"/>
              </a:solidFill>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t/>
            </a:r>
            <a:endParaRPr>
              <a:solidFill>
                <a:schemeClr val="dk1"/>
              </a:solidFill>
              <a:latin typeface="Roboto Condensed"/>
              <a:ea typeface="Roboto Condensed"/>
              <a:cs typeface="Roboto Condensed"/>
              <a:sym typeface="Roboto Condensed"/>
            </a:endParaRPr>
          </a:p>
          <a:p>
            <a:pPr indent="-317500" lvl="0" marL="457200" rtl="0" algn="l">
              <a:lnSpc>
                <a:spcPct val="115000"/>
              </a:lnSpc>
              <a:spcBef>
                <a:spcPts val="0"/>
              </a:spcBef>
              <a:spcAft>
                <a:spcPts val="0"/>
              </a:spcAft>
              <a:buClr>
                <a:schemeClr val="dk1"/>
              </a:buClr>
              <a:buSzPts val="1400"/>
              <a:buFont typeface="Roboto Condensed"/>
              <a:buChar char="●"/>
            </a:pPr>
            <a:r>
              <a:rPr lang="fr">
                <a:solidFill>
                  <a:schemeClr val="dk1"/>
                </a:solidFill>
                <a:latin typeface="Roboto Condensed"/>
                <a:ea typeface="Roboto Condensed"/>
                <a:cs typeface="Roboto Condensed"/>
                <a:sym typeface="Roboto Condensed"/>
              </a:rPr>
              <a:t>Le document est imprimé en double exemplaire par Simplon et remis au jury le jour de la session</a:t>
            </a:r>
            <a:endParaRPr>
              <a:solidFill>
                <a:schemeClr val="dk1"/>
              </a:solidFill>
              <a:latin typeface="Roboto Condensed"/>
              <a:ea typeface="Roboto Condensed"/>
              <a:cs typeface="Roboto Condensed"/>
              <a:sym typeface="Roboto Condense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1"/>
          <p:cNvSpPr txBox="1"/>
          <p:nvPr/>
        </p:nvSpPr>
        <p:spPr>
          <a:xfrm>
            <a:off x="566950" y="532800"/>
            <a:ext cx="8194500" cy="407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sz="3100">
              <a:solidFill>
                <a:srgbClr val="CE0033"/>
              </a:solidFill>
              <a:latin typeface="Roboto Condensed Light"/>
              <a:ea typeface="Roboto Condensed Light"/>
              <a:cs typeface="Roboto Condensed Light"/>
              <a:sym typeface="Roboto Condensed Light"/>
            </a:endParaRPr>
          </a:p>
          <a:p>
            <a:pPr indent="0" lvl="0" marL="0" rtl="0" algn="l">
              <a:spcBef>
                <a:spcPts val="1100"/>
              </a:spcBef>
              <a:spcAft>
                <a:spcPts val="0"/>
              </a:spcAft>
              <a:buNone/>
            </a:pPr>
            <a:r>
              <a:t/>
            </a:r>
            <a:endParaRPr sz="3100">
              <a:solidFill>
                <a:srgbClr val="CE0033"/>
              </a:solidFill>
              <a:latin typeface="Roboto Condensed Light"/>
              <a:ea typeface="Roboto Condensed Light"/>
              <a:cs typeface="Roboto Condensed Light"/>
              <a:sym typeface="Roboto Condensed Light"/>
            </a:endParaRPr>
          </a:p>
          <a:p>
            <a:pPr indent="0" lvl="0" marL="0" rtl="0" algn="l">
              <a:spcBef>
                <a:spcPts val="1100"/>
              </a:spcBef>
              <a:spcAft>
                <a:spcPts val="0"/>
              </a:spcAft>
              <a:buNone/>
            </a:pPr>
            <a:r>
              <a:rPr lang="fr" sz="3100">
                <a:solidFill>
                  <a:srgbClr val="CE0033"/>
                </a:solidFill>
                <a:latin typeface="Roboto Condensed Light"/>
                <a:ea typeface="Roboto Condensed Light"/>
                <a:cs typeface="Roboto Condensed Light"/>
                <a:sym typeface="Roboto Condensed Light"/>
              </a:rPr>
              <a:t> </a:t>
            </a:r>
            <a:r>
              <a:rPr lang="fr" sz="3200">
                <a:solidFill>
                  <a:schemeClr val="dk1"/>
                </a:solidFill>
                <a:latin typeface="Nunito Sans Black"/>
                <a:ea typeface="Nunito Sans Black"/>
                <a:cs typeface="Nunito Sans Black"/>
                <a:sym typeface="Nunito Sans Black"/>
              </a:rPr>
              <a:t>2.      LES ÉTAPES CLÉS DE LA SESSION  </a:t>
            </a:r>
            <a:endParaRPr sz="3200">
              <a:solidFill>
                <a:schemeClr val="dk1"/>
              </a:solidFill>
              <a:latin typeface="Nunito Sans Black"/>
              <a:ea typeface="Nunito Sans Black"/>
              <a:cs typeface="Nunito Sans Black"/>
              <a:sym typeface="Nunito Sans Black"/>
            </a:endParaRPr>
          </a:p>
          <a:p>
            <a:pPr indent="0" lvl="0" marL="0" rtl="0" algn="l">
              <a:spcBef>
                <a:spcPts val="600"/>
              </a:spcBef>
              <a:spcAft>
                <a:spcPts val="0"/>
              </a:spcAft>
              <a:buNone/>
            </a:pPr>
            <a:r>
              <a:rPr lang="fr" sz="3200">
                <a:solidFill>
                  <a:schemeClr val="dk1"/>
                </a:solidFill>
                <a:latin typeface="Nunito Sans Black"/>
                <a:ea typeface="Nunito Sans Black"/>
                <a:cs typeface="Nunito Sans Black"/>
                <a:sym typeface="Nunito Sans Black"/>
              </a:rPr>
              <a:t>                           D’EXAMEN</a:t>
            </a:r>
            <a:endParaRPr sz="3200">
              <a:solidFill>
                <a:schemeClr val="dk1"/>
              </a:solidFill>
              <a:latin typeface="Nunito Sans Black"/>
              <a:ea typeface="Nunito Sans Black"/>
              <a:cs typeface="Nunito Sans Black"/>
              <a:sym typeface="Nunito Sans Black"/>
            </a:endParaRPr>
          </a:p>
          <a:p>
            <a:pPr indent="0" lvl="0" marL="914400" rtl="0" algn="l">
              <a:lnSpc>
                <a:spcPct val="115000"/>
              </a:lnSpc>
              <a:spcBef>
                <a:spcPts val="600"/>
              </a:spcBef>
              <a:spcAft>
                <a:spcPts val="0"/>
              </a:spcAft>
              <a:buNone/>
            </a:pPr>
            <a:r>
              <a:t/>
            </a:r>
            <a:endParaRPr sz="1400">
              <a:solidFill>
                <a:schemeClr val="dk1"/>
              </a:solidFill>
              <a:latin typeface="Nunito Sans"/>
              <a:ea typeface="Nunito Sans"/>
              <a:cs typeface="Nunito Sans"/>
              <a:sym typeface="Nunito Sans"/>
            </a:endParaRPr>
          </a:p>
          <a:p>
            <a:pPr indent="0" lvl="0" marL="457200" rtl="0" algn="l">
              <a:lnSpc>
                <a:spcPct val="115000"/>
              </a:lnSpc>
              <a:spcBef>
                <a:spcPts val="500"/>
              </a:spcBef>
              <a:spcAft>
                <a:spcPts val="1000"/>
              </a:spcAft>
              <a:buNone/>
            </a:pPr>
            <a:r>
              <a:t/>
            </a:r>
            <a:endParaRPr sz="1000">
              <a:latin typeface="Nunito Sans Light"/>
              <a:ea typeface="Nunito Sans Light"/>
              <a:cs typeface="Nunito Sans Light"/>
              <a:sym typeface="Nunito Sans Light"/>
            </a:endParaRPr>
          </a:p>
        </p:txBody>
      </p:sp>
      <p:sp>
        <p:nvSpPr>
          <p:cNvPr id="172" name="Google Shape;172;p31"/>
          <p:cNvSpPr txBox="1"/>
          <p:nvPr/>
        </p:nvSpPr>
        <p:spPr>
          <a:xfrm>
            <a:off x="4457180" y="4860000"/>
            <a:ext cx="4304400" cy="283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fr" sz="600">
                <a:latin typeface="Nunito Sans"/>
                <a:ea typeface="Nunito Sans"/>
                <a:cs typeface="Nunito Sans"/>
                <a:sym typeface="Nunito Sans"/>
              </a:rPr>
              <a:t>                                                                                                                                                        Simplon - Titre Professionnel 2020</a:t>
            </a:r>
            <a:endParaRPr sz="600">
              <a:latin typeface="Nunito Sans"/>
              <a:ea typeface="Nunito Sans"/>
              <a:cs typeface="Nunito Sans"/>
              <a:sym typeface="Nunito Sans"/>
            </a:endParaRPr>
          </a:p>
        </p:txBody>
      </p:sp>
      <p:sp>
        <p:nvSpPr>
          <p:cNvPr id="173" name="Google Shape;173;p31"/>
          <p:cNvSpPr txBox="1"/>
          <p:nvPr>
            <p:ph idx="12" type="sldNum"/>
          </p:nvPr>
        </p:nvSpPr>
        <p:spPr>
          <a:xfrm>
            <a:off x="859775" y="7827000"/>
            <a:ext cx="4716900" cy="351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fld id="{00000000-1234-1234-1234-123412341234}" type="slidenum">
              <a:rPr lang="fr"/>
              <a:t>‹#›</a:t>
            </a:fld>
            <a:r>
              <a:rPr lang="fr"/>
              <a:t> </a:t>
            </a:r>
            <a:r>
              <a:rPr b="0" lang="fr" sz="600">
                <a:solidFill>
                  <a:schemeClr val="dk1"/>
                </a:solidFill>
                <a:latin typeface="Arial"/>
                <a:ea typeface="Arial"/>
                <a:cs typeface="Arial"/>
                <a:sym typeface="Arial"/>
              </a:rPr>
              <a:t>• Simplon •</a:t>
            </a:r>
            <a:r>
              <a:rPr b="0" lang="fr" sz="600">
                <a:solidFill>
                  <a:srgbClr val="CE0033"/>
                </a:solidFill>
                <a:latin typeface="Arial"/>
                <a:ea typeface="Arial"/>
                <a:cs typeface="Arial"/>
                <a:sym typeface="Arial"/>
              </a:rPr>
              <a:t> Préparation du titre professionnel 2020</a:t>
            </a:r>
            <a:endParaRPr b="0" sz="600">
              <a:solidFill>
                <a:srgbClr val="CE0033"/>
              </a:solidFill>
              <a:latin typeface="Arial"/>
              <a:ea typeface="Arial"/>
              <a:cs typeface="Arial"/>
              <a:sym typeface="Arial"/>
            </a:endParaRPr>
          </a:p>
          <a:p>
            <a:pPr indent="0" lvl="0" marL="0" rtl="0" algn="l">
              <a:spcBef>
                <a:spcPts val="0"/>
              </a:spcBef>
              <a:spcAft>
                <a:spcPts val="0"/>
              </a:spcAft>
              <a:buNone/>
            </a:pPr>
            <a:r>
              <a:t/>
            </a:r>
            <a:endParaRPr b="0" sz="600">
              <a:solidFill>
                <a:schemeClr val="dk2"/>
              </a:solidFill>
              <a:latin typeface="Arial"/>
              <a:ea typeface="Arial"/>
              <a:cs typeface="Arial"/>
              <a:sym typeface="Arial"/>
            </a:endParaRPr>
          </a:p>
        </p:txBody>
      </p:sp>
      <p:sp>
        <p:nvSpPr>
          <p:cNvPr id="174" name="Google Shape;174;p31"/>
          <p:cNvSpPr/>
          <p:nvPr/>
        </p:nvSpPr>
        <p:spPr>
          <a:xfrm>
            <a:off x="333375" y="252050"/>
            <a:ext cx="8428200" cy="4497900"/>
          </a:xfrm>
          <a:prstGeom prst="rect">
            <a:avLst/>
          </a:prstGeom>
          <a:noFill/>
          <a:ln cap="flat" cmpd="sng" w="19050">
            <a:solidFill>
              <a:srgbClr val="CE003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sz="1400">
              <a:solidFill>
                <a:srgbClr val="000000"/>
              </a:solidFill>
              <a:latin typeface="Nunito Sans"/>
              <a:ea typeface="Nunito Sans"/>
              <a:cs typeface="Nunito Sans"/>
              <a:sym typeface="Nunito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nvSpPr>
        <p:spPr>
          <a:xfrm>
            <a:off x="531300" y="110450"/>
            <a:ext cx="8612700" cy="6204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SzPts val="1100"/>
              <a:buFont typeface="Nunito Sans Black"/>
              <a:buAutoNum type="alphaLcPeriod"/>
            </a:pPr>
            <a:r>
              <a:t/>
            </a:r>
            <a:endParaRPr i="1" sz="1100">
              <a:latin typeface="Nunito Sans Black"/>
              <a:ea typeface="Nunito Sans Black"/>
              <a:cs typeface="Nunito Sans Black"/>
              <a:sym typeface="Nunito Sans Black"/>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3"/>
          <p:cNvSpPr txBox="1"/>
          <p:nvPr/>
        </p:nvSpPr>
        <p:spPr>
          <a:xfrm>
            <a:off x="531300" y="110450"/>
            <a:ext cx="8612700" cy="6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solidFill>
                  <a:schemeClr val="dk1"/>
                </a:solidFill>
                <a:latin typeface="Nunito Sans Black"/>
                <a:ea typeface="Nunito Sans Black"/>
                <a:cs typeface="Nunito Sans Black"/>
                <a:sym typeface="Nunito Sans Black"/>
              </a:rPr>
              <a:t>b</a:t>
            </a:r>
            <a:r>
              <a:rPr lang="fr" sz="1400">
                <a:solidFill>
                  <a:schemeClr val="dk1"/>
                </a:solidFill>
                <a:latin typeface="Nunito Sans Black"/>
                <a:ea typeface="Nunito Sans Black"/>
                <a:cs typeface="Nunito Sans Black"/>
                <a:sym typeface="Nunito Sans Black"/>
              </a:rPr>
              <a:t>.</a:t>
            </a:r>
            <a:endParaRPr i="1" sz="1100">
              <a:latin typeface="Nunito Sans Black"/>
              <a:ea typeface="Nunito Sans Black"/>
              <a:cs typeface="Nunito Sans Black"/>
              <a:sym typeface="Nunito Sans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6"/>
          <p:cNvSpPr txBox="1"/>
          <p:nvPr/>
        </p:nvSpPr>
        <p:spPr>
          <a:xfrm>
            <a:off x="797708" y="172579"/>
            <a:ext cx="7548600" cy="4308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fr" sz="4100">
                <a:solidFill>
                  <a:srgbClr val="CE0033"/>
                </a:solidFill>
                <a:latin typeface="Roboto Condensed"/>
                <a:ea typeface="Roboto Condensed"/>
                <a:cs typeface="Roboto Condensed"/>
                <a:sym typeface="Roboto Condensed"/>
              </a:rPr>
              <a:t>SOMMAIRE GENERAL  </a:t>
            </a:r>
            <a:endParaRPr sz="4100">
              <a:solidFill>
                <a:srgbClr val="CE0033"/>
              </a:solidFill>
              <a:latin typeface="Roboto Condensed Light"/>
              <a:ea typeface="Roboto Condensed Light"/>
              <a:cs typeface="Roboto Condensed Light"/>
              <a:sym typeface="Roboto Condensed Light"/>
            </a:endParaRPr>
          </a:p>
          <a:p>
            <a:pPr indent="-488950" lvl="0" marL="812800" rtl="0" algn="l">
              <a:spcBef>
                <a:spcPts val="2000"/>
              </a:spcBef>
              <a:spcAft>
                <a:spcPts val="0"/>
              </a:spcAft>
              <a:buClr>
                <a:srgbClr val="000000"/>
              </a:buClr>
              <a:buSzPts val="1300"/>
              <a:buFont typeface="Nunito Sans Black"/>
              <a:buAutoNum type="arabicPeriod"/>
            </a:pPr>
            <a:r>
              <a:rPr lang="fr" sz="1300">
                <a:solidFill>
                  <a:srgbClr val="000000"/>
                </a:solidFill>
                <a:latin typeface="Nunito Sans Black"/>
                <a:ea typeface="Nunito Sans Black"/>
                <a:cs typeface="Nunito Sans Black"/>
                <a:sym typeface="Nunito Sans Black"/>
              </a:rPr>
              <a:t>LE TITRE PRO CONCEPTEUR.TRICE DEVELOPPEUR.SE D’APPLICATIONS, C’EST QUOI?</a:t>
            </a:r>
            <a:endParaRPr sz="1300">
              <a:solidFill>
                <a:srgbClr val="000000"/>
              </a:solidFill>
              <a:latin typeface="Nunito Sans Black"/>
              <a:ea typeface="Nunito Sans Black"/>
              <a:cs typeface="Nunito Sans Black"/>
              <a:sym typeface="Nunito Sans Black"/>
            </a:endParaRPr>
          </a:p>
          <a:p>
            <a:pPr indent="0" lvl="0" marL="1625600" rtl="0" algn="l">
              <a:lnSpc>
                <a:spcPct val="115000"/>
              </a:lnSpc>
              <a:spcBef>
                <a:spcPts val="1100"/>
              </a:spcBef>
              <a:spcAft>
                <a:spcPts val="0"/>
              </a:spcAft>
              <a:buNone/>
            </a:pPr>
            <a:r>
              <a:rPr lang="fr" sz="1100">
                <a:solidFill>
                  <a:srgbClr val="000000"/>
                </a:solidFill>
                <a:latin typeface="Nunito Sans"/>
                <a:ea typeface="Nunito Sans"/>
                <a:cs typeface="Nunito Sans"/>
                <a:sym typeface="Nunito Sans"/>
              </a:rPr>
              <a:t>a. Les compétences évaluées</a:t>
            </a:r>
            <a:endParaRPr sz="1100">
              <a:solidFill>
                <a:srgbClr val="000000"/>
              </a:solidFill>
              <a:highlight>
                <a:srgbClr val="FFFF00"/>
              </a:highlight>
              <a:latin typeface="Nunito Sans"/>
              <a:ea typeface="Nunito Sans"/>
              <a:cs typeface="Nunito Sans"/>
              <a:sym typeface="Nunito Sans"/>
            </a:endParaRPr>
          </a:p>
          <a:p>
            <a:pPr indent="0" lvl="0" marL="1625600" rtl="0" algn="l">
              <a:lnSpc>
                <a:spcPct val="115000"/>
              </a:lnSpc>
              <a:spcBef>
                <a:spcPts val="900"/>
              </a:spcBef>
              <a:spcAft>
                <a:spcPts val="0"/>
              </a:spcAft>
              <a:buNone/>
            </a:pPr>
            <a:r>
              <a:rPr lang="fr" sz="1100">
                <a:solidFill>
                  <a:srgbClr val="000000"/>
                </a:solidFill>
                <a:latin typeface="Nunito Sans"/>
                <a:ea typeface="Nunito Sans"/>
                <a:cs typeface="Nunito Sans"/>
                <a:sym typeface="Nunito Sans"/>
              </a:rPr>
              <a:t> b. Déroulé de l’examen</a:t>
            </a:r>
            <a:endParaRPr sz="1100">
              <a:solidFill>
                <a:srgbClr val="000000"/>
              </a:solidFill>
              <a:latin typeface="Nunito Sans"/>
              <a:ea typeface="Nunito Sans"/>
              <a:cs typeface="Nunito Sans"/>
              <a:sym typeface="Nunito Sans"/>
            </a:endParaRPr>
          </a:p>
          <a:p>
            <a:pPr indent="0" lvl="0" marL="812800" rtl="0" algn="l">
              <a:lnSpc>
                <a:spcPct val="115000"/>
              </a:lnSpc>
              <a:spcBef>
                <a:spcPts val="900"/>
              </a:spcBef>
              <a:spcAft>
                <a:spcPts val="0"/>
              </a:spcAft>
              <a:buNone/>
            </a:pPr>
            <a:r>
              <a:rPr lang="fr" sz="1100">
                <a:solidFill>
                  <a:srgbClr val="000000"/>
                </a:solidFill>
                <a:latin typeface="Nunito Sans"/>
                <a:ea typeface="Nunito Sans"/>
                <a:cs typeface="Nunito Sans"/>
                <a:sym typeface="Nunito Sans"/>
              </a:rPr>
              <a:t>           	</a:t>
            </a:r>
            <a:r>
              <a:rPr lang="fr" sz="1100">
                <a:latin typeface="Nunito Sans"/>
                <a:ea typeface="Nunito Sans"/>
                <a:cs typeface="Nunito Sans"/>
                <a:sym typeface="Nunito Sans"/>
              </a:rPr>
              <a:t>        </a:t>
            </a:r>
            <a:r>
              <a:rPr lang="fr" sz="1100">
                <a:solidFill>
                  <a:srgbClr val="000000"/>
                </a:solidFill>
                <a:latin typeface="Nunito Sans"/>
                <a:ea typeface="Nunito Sans"/>
                <a:cs typeface="Nunito Sans"/>
                <a:sym typeface="Nunito Sans"/>
              </a:rPr>
              <a:t>c. Les </a:t>
            </a:r>
            <a:r>
              <a:rPr lang="fr" sz="1100" u="sng">
                <a:solidFill>
                  <a:srgbClr val="000000"/>
                </a:solidFill>
                <a:latin typeface="Nunito Sans"/>
                <a:ea typeface="Nunito Sans"/>
                <a:cs typeface="Nunito Sans"/>
                <a:sym typeface="Nunito Sans"/>
              </a:rPr>
              <a:t>6 livrables</a:t>
            </a:r>
            <a:r>
              <a:rPr lang="fr" sz="1100">
                <a:solidFill>
                  <a:srgbClr val="000000"/>
                </a:solidFill>
                <a:latin typeface="Nunito Sans"/>
                <a:ea typeface="Nunito Sans"/>
                <a:cs typeface="Nunito Sans"/>
                <a:sym typeface="Nunito Sans"/>
              </a:rPr>
              <a:t> à produire</a:t>
            </a:r>
            <a:endParaRPr sz="1100">
              <a:solidFill>
                <a:srgbClr val="000000"/>
              </a:solidFill>
              <a:latin typeface="Nunito Sans"/>
              <a:ea typeface="Nunito Sans"/>
              <a:cs typeface="Nunito Sans"/>
              <a:sym typeface="Nunito Sans"/>
            </a:endParaRPr>
          </a:p>
          <a:p>
            <a:pPr indent="0" lvl="0" marL="812800" rtl="0" algn="l">
              <a:lnSpc>
                <a:spcPct val="115000"/>
              </a:lnSpc>
              <a:spcBef>
                <a:spcPts val="900"/>
              </a:spcBef>
              <a:spcAft>
                <a:spcPts val="0"/>
              </a:spcAft>
              <a:buNone/>
            </a:pPr>
            <a:r>
              <a:t/>
            </a:r>
            <a:endParaRPr sz="1100">
              <a:solidFill>
                <a:srgbClr val="000000"/>
              </a:solidFill>
              <a:latin typeface="Nunito Sans"/>
              <a:ea typeface="Nunito Sans"/>
              <a:cs typeface="Nunito Sans"/>
              <a:sym typeface="Nunito Sans"/>
            </a:endParaRPr>
          </a:p>
          <a:p>
            <a:pPr indent="-488950" lvl="0" marL="812800" rtl="0" algn="l">
              <a:spcBef>
                <a:spcPts val="900"/>
              </a:spcBef>
              <a:spcAft>
                <a:spcPts val="0"/>
              </a:spcAft>
              <a:buClr>
                <a:srgbClr val="000000"/>
              </a:buClr>
              <a:buSzPts val="1300"/>
              <a:buFont typeface="Nunito Sans Black"/>
              <a:buAutoNum type="arabicPeriod"/>
            </a:pPr>
            <a:r>
              <a:rPr lang="fr" sz="1300">
                <a:solidFill>
                  <a:srgbClr val="000000"/>
                </a:solidFill>
                <a:latin typeface="Nunito Sans Black"/>
                <a:ea typeface="Nunito Sans Black"/>
                <a:cs typeface="Nunito Sans Black"/>
                <a:sym typeface="Nunito Sans Black"/>
              </a:rPr>
              <a:t>LES ÉTAPES CLÉS DE LA SESSION D’EXAMEN</a:t>
            </a:r>
            <a:endParaRPr sz="1300">
              <a:solidFill>
                <a:srgbClr val="000000"/>
              </a:solidFill>
              <a:latin typeface="Nunito Sans Black"/>
              <a:ea typeface="Nunito Sans Black"/>
              <a:cs typeface="Nunito Sans Black"/>
              <a:sym typeface="Nunito Sans Black"/>
            </a:endParaRPr>
          </a:p>
          <a:p>
            <a:pPr indent="0" lvl="0" marL="1625600" rtl="0" algn="l">
              <a:lnSpc>
                <a:spcPct val="115000"/>
              </a:lnSpc>
              <a:spcBef>
                <a:spcPts val="1100"/>
              </a:spcBef>
              <a:spcAft>
                <a:spcPts val="0"/>
              </a:spcAft>
              <a:buNone/>
            </a:pPr>
            <a:r>
              <a:rPr lang="fr" sz="1100">
                <a:solidFill>
                  <a:srgbClr val="000000"/>
                </a:solidFill>
                <a:latin typeface="Nunito Sans"/>
                <a:ea typeface="Nunito Sans"/>
                <a:cs typeface="Nunito Sans"/>
                <a:sym typeface="Nunito Sans"/>
              </a:rPr>
              <a:t> a. De la préparation du TP aux résultats</a:t>
            </a:r>
            <a:endParaRPr sz="1100">
              <a:solidFill>
                <a:srgbClr val="000000"/>
              </a:solidFill>
              <a:highlight>
                <a:srgbClr val="FFFF00"/>
              </a:highlight>
              <a:latin typeface="Nunito Sans"/>
              <a:ea typeface="Nunito Sans"/>
              <a:cs typeface="Nunito Sans"/>
              <a:sym typeface="Nunito Sans"/>
            </a:endParaRPr>
          </a:p>
          <a:p>
            <a:pPr indent="0" lvl="0" marL="812800" rtl="0" algn="l">
              <a:lnSpc>
                <a:spcPct val="115000"/>
              </a:lnSpc>
              <a:spcBef>
                <a:spcPts val="900"/>
              </a:spcBef>
              <a:spcAft>
                <a:spcPts val="0"/>
              </a:spcAft>
              <a:buNone/>
            </a:pPr>
            <a:r>
              <a:rPr lang="fr" sz="1100">
                <a:solidFill>
                  <a:srgbClr val="000000"/>
                </a:solidFill>
                <a:latin typeface="Nunito Sans"/>
                <a:ea typeface="Nunito Sans"/>
                <a:cs typeface="Nunito Sans"/>
                <a:sym typeface="Nunito Sans"/>
              </a:rPr>
              <a:t>         	          b. Le jour J de À à Z</a:t>
            </a:r>
            <a:endParaRPr sz="1100">
              <a:solidFill>
                <a:srgbClr val="000000"/>
              </a:solidFill>
              <a:latin typeface="Nunito Sans"/>
              <a:ea typeface="Nunito Sans"/>
              <a:cs typeface="Nunito Sans"/>
              <a:sym typeface="Nunito Sans"/>
            </a:endParaRPr>
          </a:p>
          <a:p>
            <a:pPr indent="0" lvl="0" marL="812800" rtl="0" algn="l">
              <a:lnSpc>
                <a:spcPct val="115000"/>
              </a:lnSpc>
              <a:spcBef>
                <a:spcPts val="900"/>
              </a:spcBef>
              <a:spcAft>
                <a:spcPts val="0"/>
              </a:spcAft>
              <a:buNone/>
            </a:pPr>
            <a:r>
              <a:t/>
            </a:r>
            <a:endParaRPr sz="1100">
              <a:solidFill>
                <a:srgbClr val="000000"/>
              </a:solidFill>
              <a:latin typeface="Nunito Sans"/>
              <a:ea typeface="Nunito Sans"/>
              <a:cs typeface="Nunito Sans"/>
              <a:sym typeface="Nunito Sans"/>
            </a:endParaRPr>
          </a:p>
          <a:p>
            <a:pPr indent="-488950" lvl="0" marL="812800" rtl="0" algn="l">
              <a:spcBef>
                <a:spcPts val="900"/>
              </a:spcBef>
              <a:spcAft>
                <a:spcPts val="0"/>
              </a:spcAft>
              <a:buClr>
                <a:srgbClr val="000000"/>
              </a:buClr>
              <a:buSzPts val="1300"/>
              <a:buFont typeface="Nunito Sans Black"/>
              <a:buAutoNum type="arabicPeriod"/>
            </a:pPr>
            <a:r>
              <a:rPr lang="fr" sz="1300">
                <a:solidFill>
                  <a:srgbClr val="000000"/>
                </a:solidFill>
                <a:latin typeface="Nunito Sans Black"/>
                <a:ea typeface="Nunito Sans Black"/>
                <a:cs typeface="Nunito Sans Black"/>
                <a:sym typeface="Nunito Sans Black"/>
              </a:rPr>
              <a:t>AMÉNAGEMENT RQTH</a:t>
            </a:r>
            <a:endParaRPr sz="1300">
              <a:solidFill>
                <a:srgbClr val="000000"/>
              </a:solidFill>
              <a:latin typeface="Nunito Sans Black"/>
              <a:ea typeface="Nunito Sans Black"/>
              <a:cs typeface="Nunito Sans Black"/>
              <a:sym typeface="Nunito Sans Black"/>
            </a:endParaRPr>
          </a:p>
          <a:p>
            <a:pPr indent="0" lvl="0" marL="812800" rtl="0" algn="l">
              <a:spcBef>
                <a:spcPts val="1100"/>
              </a:spcBef>
              <a:spcAft>
                <a:spcPts val="0"/>
              </a:spcAft>
              <a:buNone/>
            </a:pPr>
            <a:r>
              <a:t/>
            </a:r>
            <a:endParaRPr sz="1300">
              <a:solidFill>
                <a:srgbClr val="000000"/>
              </a:solidFill>
              <a:latin typeface="Nunito Sans Black"/>
              <a:ea typeface="Nunito Sans Black"/>
              <a:cs typeface="Nunito Sans Black"/>
              <a:sym typeface="Nunito Sans Black"/>
            </a:endParaRPr>
          </a:p>
          <a:p>
            <a:pPr indent="-488950" lvl="0" marL="812800" rtl="0" algn="l">
              <a:spcBef>
                <a:spcPts val="1100"/>
              </a:spcBef>
              <a:spcAft>
                <a:spcPts val="0"/>
              </a:spcAft>
              <a:buClr>
                <a:srgbClr val="000000"/>
              </a:buClr>
              <a:buSzPts val="1300"/>
              <a:buFont typeface="Nunito Sans Black"/>
              <a:buAutoNum type="arabicPeriod"/>
            </a:pPr>
            <a:r>
              <a:rPr lang="fr" sz="1300">
                <a:solidFill>
                  <a:srgbClr val="000000"/>
                </a:solidFill>
                <a:latin typeface="Nunito Sans Black"/>
                <a:ea typeface="Nunito Sans Black"/>
                <a:cs typeface="Nunito Sans Black"/>
                <a:sym typeface="Nunito Sans Black"/>
              </a:rPr>
              <a:t>EN BREF: DERNIÈRES RECCOS</a:t>
            </a:r>
            <a:endParaRPr sz="1300">
              <a:solidFill>
                <a:srgbClr val="000000"/>
              </a:solidFill>
              <a:latin typeface="Nunito Sans Black"/>
              <a:ea typeface="Nunito Sans Black"/>
              <a:cs typeface="Nunito Sans Black"/>
              <a:sym typeface="Nunito Sans Black"/>
            </a:endParaRPr>
          </a:p>
          <a:p>
            <a:pPr indent="0" lvl="0" marL="1625600" rtl="0" algn="l">
              <a:lnSpc>
                <a:spcPct val="115000"/>
              </a:lnSpc>
              <a:spcBef>
                <a:spcPts val="1100"/>
              </a:spcBef>
              <a:spcAft>
                <a:spcPts val="0"/>
              </a:spcAft>
              <a:buNone/>
            </a:pPr>
            <a:r>
              <a:rPr lang="fr" sz="900">
                <a:solidFill>
                  <a:srgbClr val="000000"/>
                </a:solidFill>
                <a:latin typeface="Nunito Sans"/>
                <a:ea typeface="Nunito Sans"/>
                <a:cs typeface="Nunito Sans"/>
                <a:sym typeface="Nunito Sans"/>
              </a:rPr>
              <a:t> </a:t>
            </a:r>
            <a:endParaRPr sz="900">
              <a:solidFill>
                <a:srgbClr val="000000"/>
              </a:solidFill>
              <a:latin typeface="Nunito Sans Black"/>
              <a:ea typeface="Nunito Sans Black"/>
              <a:cs typeface="Nunito Sans Black"/>
              <a:sym typeface="Nunito Sans Black"/>
            </a:endParaRPr>
          </a:p>
          <a:p>
            <a:pPr indent="0" lvl="0" marL="1625600" rtl="0" algn="l">
              <a:lnSpc>
                <a:spcPct val="115000"/>
              </a:lnSpc>
              <a:spcBef>
                <a:spcPts val="900"/>
              </a:spcBef>
              <a:spcAft>
                <a:spcPts val="0"/>
              </a:spcAft>
              <a:buNone/>
            </a:pPr>
            <a:r>
              <a:t/>
            </a:r>
            <a:endParaRPr sz="1100">
              <a:solidFill>
                <a:srgbClr val="000000"/>
              </a:solidFill>
              <a:latin typeface="Nunito Sans"/>
              <a:ea typeface="Nunito Sans"/>
              <a:cs typeface="Nunito Sans"/>
              <a:sym typeface="Nunito Sans"/>
            </a:endParaRPr>
          </a:p>
          <a:p>
            <a:pPr indent="0" lvl="0" marL="812800" rtl="0" algn="l">
              <a:lnSpc>
                <a:spcPct val="115000"/>
              </a:lnSpc>
              <a:spcBef>
                <a:spcPts val="900"/>
              </a:spcBef>
              <a:spcAft>
                <a:spcPts val="1800"/>
              </a:spcAft>
              <a:buNone/>
            </a:pPr>
            <a:r>
              <a:t/>
            </a:r>
            <a:endParaRPr sz="400">
              <a:latin typeface="Nunito Sans Light"/>
              <a:ea typeface="Nunito Sans Light"/>
              <a:cs typeface="Nunito Sans Light"/>
              <a:sym typeface="Nunito Sans Light"/>
            </a:endParaRPr>
          </a:p>
        </p:txBody>
      </p:sp>
      <p:sp>
        <p:nvSpPr>
          <p:cNvPr id="71" name="Google Shape;71;p16"/>
          <p:cNvSpPr txBox="1"/>
          <p:nvPr/>
        </p:nvSpPr>
        <p:spPr>
          <a:xfrm>
            <a:off x="6804900" y="4723025"/>
            <a:ext cx="2339100" cy="261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fr" sz="1100">
                <a:latin typeface="Nunito Sans"/>
                <a:ea typeface="Nunito Sans"/>
                <a:cs typeface="Nunito Sans"/>
                <a:sym typeface="Nunito Sans"/>
              </a:rPr>
              <a:t>                                                                                                                                                          Simplon - Titre Professionnel 2023</a:t>
            </a:r>
            <a:endParaRPr sz="1100">
              <a:latin typeface="Nunito Sans"/>
              <a:ea typeface="Nunito Sans"/>
              <a:cs typeface="Nunito Sans"/>
              <a:sym typeface="Nunito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4"/>
          <p:cNvSpPr txBox="1"/>
          <p:nvPr/>
        </p:nvSpPr>
        <p:spPr>
          <a:xfrm>
            <a:off x="566950" y="532800"/>
            <a:ext cx="8194500" cy="407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sz="3100">
              <a:solidFill>
                <a:srgbClr val="CE0033"/>
              </a:solidFill>
              <a:latin typeface="Roboto Condensed Light"/>
              <a:ea typeface="Roboto Condensed Light"/>
              <a:cs typeface="Roboto Condensed Light"/>
              <a:sym typeface="Roboto Condensed Light"/>
            </a:endParaRPr>
          </a:p>
          <a:p>
            <a:pPr indent="0" lvl="0" marL="0" rtl="0" algn="l">
              <a:spcBef>
                <a:spcPts val="1100"/>
              </a:spcBef>
              <a:spcAft>
                <a:spcPts val="0"/>
              </a:spcAft>
              <a:buNone/>
            </a:pPr>
            <a:r>
              <a:t/>
            </a:r>
            <a:endParaRPr sz="3100">
              <a:solidFill>
                <a:srgbClr val="CE0033"/>
              </a:solidFill>
              <a:latin typeface="Roboto Condensed Light"/>
              <a:ea typeface="Roboto Condensed Light"/>
              <a:cs typeface="Roboto Condensed Light"/>
              <a:sym typeface="Roboto Condensed Light"/>
            </a:endParaRPr>
          </a:p>
          <a:p>
            <a:pPr indent="0" lvl="0" marL="0" rtl="0" algn="l">
              <a:spcBef>
                <a:spcPts val="1100"/>
              </a:spcBef>
              <a:spcAft>
                <a:spcPts val="0"/>
              </a:spcAft>
              <a:buNone/>
            </a:pPr>
            <a:r>
              <a:t/>
            </a:r>
            <a:endParaRPr sz="3100">
              <a:solidFill>
                <a:srgbClr val="CE0033"/>
              </a:solidFill>
              <a:latin typeface="Roboto Condensed Light"/>
              <a:ea typeface="Roboto Condensed Light"/>
              <a:cs typeface="Roboto Condensed Light"/>
              <a:sym typeface="Roboto Condensed Light"/>
            </a:endParaRPr>
          </a:p>
          <a:p>
            <a:pPr indent="0" lvl="0" marL="0" rtl="0" algn="l">
              <a:spcBef>
                <a:spcPts val="1100"/>
              </a:spcBef>
              <a:spcAft>
                <a:spcPts val="0"/>
              </a:spcAft>
              <a:buNone/>
            </a:pPr>
            <a:r>
              <a:rPr lang="fr" sz="3100">
                <a:solidFill>
                  <a:srgbClr val="CE0033"/>
                </a:solidFill>
                <a:latin typeface="Roboto Condensed Light"/>
                <a:ea typeface="Roboto Condensed Light"/>
                <a:cs typeface="Roboto Condensed Light"/>
                <a:sym typeface="Roboto Condensed Light"/>
              </a:rPr>
              <a:t>              </a:t>
            </a:r>
            <a:r>
              <a:rPr lang="fr" sz="3200">
                <a:solidFill>
                  <a:schemeClr val="dk1"/>
                </a:solidFill>
                <a:latin typeface="Nunito Sans Black"/>
                <a:ea typeface="Nunito Sans Black"/>
                <a:cs typeface="Nunito Sans Black"/>
                <a:sym typeface="Nunito Sans Black"/>
              </a:rPr>
              <a:t>3.      AMÉNAGEMENT RQTH</a:t>
            </a:r>
            <a:endParaRPr sz="3200">
              <a:solidFill>
                <a:schemeClr val="dk1"/>
              </a:solidFill>
              <a:latin typeface="Nunito Sans Black"/>
              <a:ea typeface="Nunito Sans Black"/>
              <a:cs typeface="Nunito Sans Black"/>
              <a:sym typeface="Nunito Sans Black"/>
            </a:endParaRPr>
          </a:p>
          <a:p>
            <a:pPr indent="0" lvl="0" marL="914400" rtl="0" algn="l">
              <a:lnSpc>
                <a:spcPct val="115000"/>
              </a:lnSpc>
              <a:spcBef>
                <a:spcPts val="600"/>
              </a:spcBef>
              <a:spcAft>
                <a:spcPts val="0"/>
              </a:spcAft>
              <a:buNone/>
            </a:pPr>
            <a:r>
              <a:t/>
            </a:r>
            <a:endParaRPr sz="1400">
              <a:solidFill>
                <a:schemeClr val="dk1"/>
              </a:solidFill>
              <a:latin typeface="Nunito Sans"/>
              <a:ea typeface="Nunito Sans"/>
              <a:cs typeface="Nunito Sans"/>
              <a:sym typeface="Nunito Sans"/>
            </a:endParaRPr>
          </a:p>
          <a:p>
            <a:pPr indent="0" lvl="0" marL="457200" rtl="0" algn="l">
              <a:lnSpc>
                <a:spcPct val="115000"/>
              </a:lnSpc>
              <a:spcBef>
                <a:spcPts val="500"/>
              </a:spcBef>
              <a:spcAft>
                <a:spcPts val="1000"/>
              </a:spcAft>
              <a:buNone/>
            </a:pPr>
            <a:r>
              <a:t/>
            </a:r>
            <a:endParaRPr sz="1000">
              <a:latin typeface="Nunito Sans Light"/>
              <a:ea typeface="Nunito Sans Light"/>
              <a:cs typeface="Nunito Sans Light"/>
              <a:sym typeface="Nunito Sans Light"/>
            </a:endParaRPr>
          </a:p>
        </p:txBody>
      </p:sp>
      <p:sp>
        <p:nvSpPr>
          <p:cNvPr id="190" name="Google Shape;190;p34"/>
          <p:cNvSpPr txBox="1"/>
          <p:nvPr/>
        </p:nvSpPr>
        <p:spPr>
          <a:xfrm>
            <a:off x="4457180" y="4860000"/>
            <a:ext cx="4304400" cy="283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fr" sz="600">
                <a:latin typeface="Nunito Sans"/>
                <a:ea typeface="Nunito Sans"/>
                <a:cs typeface="Nunito Sans"/>
                <a:sym typeface="Nunito Sans"/>
              </a:rPr>
              <a:t>                                                                                                                                                        Simplon - Titre Professionnel 2020</a:t>
            </a:r>
            <a:endParaRPr sz="600">
              <a:latin typeface="Nunito Sans"/>
              <a:ea typeface="Nunito Sans"/>
              <a:cs typeface="Nunito Sans"/>
              <a:sym typeface="Nunito Sans"/>
            </a:endParaRPr>
          </a:p>
        </p:txBody>
      </p:sp>
      <p:sp>
        <p:nvSpPr>
          <p:cNvPr id="191" name="Google Shape;191;p34"/>
          <p:cNvSpPr txBox="1"/>
          <p:nvPr>
            <p:ph idx="12" type="sldNum"/>
          </p:nvPr>
        </p:nvSpPr>
        <p:spPr>
          <a:xfrm>
            <a:off x="859775" y="7827000"/>
            <a:ext cx="4716900" cy="351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fld id="{00000000-1234-1234-1234-123412341234}" type="slidenum">
              <a:rPr lang="fr"/>
              <a:t>‹#›</a:t>
            </a:fld>
            <a:r>
              <a:rPr lang="fr"/>
              <a:t> </a:t>
            </a:r>
            <a:r>
              <a:rPr b="0" lang="fr" sz="600">
                <a:solidFill>
                  <a:schemeClr val="dk1"/>
                </a:solidFill>
                <a:latin typeface="Arial"/>
                <a:ea typeface="Arial"/>
                <a:cs typeface="Arial"/>
                <a:sym typeface="Arial"/>
              </a:rPr>
              <a:t>• Simplon •</a:t>
            </a:r>
            <a:r>
              <a:rPr b="0" lang="fr" sz="600">
                <a:solidFill>
                  <a:srgbClr val="CE0033"/>
                </a:solidFill>
                <a:latin typeface="Arial"/>
                <a:ea typeface="Arial"/>
                <a:cs typeface="Arial"/>
                <a:sym typeface="Arial"/>
              </a:rPr>
              <a:t> Préparation du titre professionnel 2020</a:t>
            </a:r>
            <a:endParaRPr b="0" sz="600">
              <a:solidFill>
                <a:srgbClr val="CE0033"/>
              </a:solidFill>
              <a:latin typeface="Arial"/>
              <a:ea typeface="Arial"/>
              <a:cs typeface="Arial"/>
              <a:sym typeface="Arial"/>
            </a:endParaRPr>
          </a:p>
          <a:p>
            <a:pPr indent="0" lvl="0" marL="0" rtl="0" algn="l">
              <a:spcBef>
                <a:spcPts val="0"/>
              </a:spcBef>
              <a:spcAft>
                <a:spcPts val="0"/>
              </a:spcAft>
              <a:buNone/>
            </a:pPr>
            <a:r>
              <a:t/>
            </a:r>
            <a:endParaRPr b="0" sz="600">
              <a:solidFill>
                <a:schemeClr val="dk2"/>
              </a:solidFill>
              <a:latin typeface="Arial"/>
              <a:ea typeface="Arial"/>
              <a:cs typeface="Arial"/>
              <a:sym typeface="Arial"/>
            </a:endParaRPr>
          </a:p>
        </p:txBody>
      </p:sp>
      <p:sp>
        <p:nvSpPr>
          <p:cNvPr id="192" name="Google Shape;192;p34"/>
          <p:cNvSpPr/>
          <p:nvPr/>
        </p:nvSpPr>
        <p:spPr>
          <a:xfrm>
            <a:off x="333375" y="252050"/>
            <a:ext cx="8428200" cy="4497900"/>
          </a:xfrm>
          <a:prstGeom prst="rect">
            <a:avLst/>
          </a:prstGeom>
          <a:noFill/>
          <a:ln cap="flat" cmpd="sng" w="19050">
            <a:solidFill>
              <a:srgbClr val="CE003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sz="1400">
              <a:solidFill>
                <a:srgbClr val="000000"/>
              </a:solidFill>
              <a:latin typeface="Nunito Sans"/>
              <a:ea typeface="Nunito Sans"/>
              <a:cs typeface="Nunito Sans"/>
              <a:sym typeface="Nunito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6"/>
          <p:cNvSpPr txBox="1"/>
          <p:nvPr/>
        </p:nvSpPr>
        <p:spPr>
          <a:xfrm>
            <a:off x="566950" y="532800"/>
            <a:ext cx="8194500" cy="407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sz="3100">
              <a:solidFill>
                <a:srgbClr val="CE0033"/>
              </a:solidFill>
              <a:latin typeface="Roboto Condensed Light"/>
              <a:ea typeface="Roboto Condensed Light"/>
              <a:cs typeface="Roboto Condensed Light"/>
              <a:sym typeface="Roboto Condensed Light"/>
            </a:endParaRPr>
          </a:p>
          <a:p>
            <a:pPr indent="0" lvl="0" marL="0" rtl="0" algn="l">
              <a:spcBef>
                <a:spcPts val="1100"/>
              </a:spcBef>
              <a:spcAft>
                <a:spcPts val="0"/>
              </a:spcAft>
              <a:buNone/>
            </a:pPr>
            <a:r>
              <a:t/>
            </a:r>
            <a:endParaRPr sz="3100">
              <a:solidFill>
                <a:srgbClr val="CE0033"/>
              </a:solidFill>
              <a:latin typeface="Roboto Condensed Light"/>
              <a:ea typeface="Roboto Condensed Light"/>
              <a:cs typeface="Roboto Condensed Light"/>
              <a:sym typeface="Roboto Condensed Light"/>
            </a:endParaRPr>
          </a:p>
          <a:p>
            <a:pPr indent="0" lvl="0" marL="0" rtl="0" algn="l">
              <a:spcBef>
                <a:spcPts val="1100"/>
              </a:spcBef>
              <a:spcAft>
                <a:spcPts val="0"/>
              </a:spcAft>
              <a:buNone/>
            </a:pPr>
            <a:r>
              <a:rPr lang="fr" sz="3100">
                <a:solidFill>
                  <a:srgbClr val="CE0033"/>
                </a:solidFill>
                <a:latin typeface="Roboto Condensed Light"/>
                <a:ea typeface="Roboto Condensed Light"/>
                <a:cs typeface="Roboto Condensed Light"/>
                <a:sym typeface="Roboto Condensed Light"/>
              </a:rPr>
              <a:t>           </a:t>
            </a:r>
            <a:endParaRPr sz="3100">
              <a:solidFill>
                <a:srgbClr val="CE0033"/>
              </a:solidFill>
              <a:latin typeface="Roboto Condensed Light"/>
              <a:ea typeface="Roboto Condensed Light"/>
              <a:cs typeface="Roboto Condensed Light"/>
              <a:sym typeface="Roboto Condensed Light"/>
            </a:endParaRPr>
          </a:p>
          <a:p>
            <a:pPr indent="0" lvl="0" marL="0" rtl="0" algn="l">
              <a:spcBef>
                <a:spcPts val="600"/>
              </a:spcBef>
              <a:spcAft>
                <a:spcPts val="0"/>
              </a:spcAft>
              <a:buNone/>
            </a:pPr>
            <a:r>
              <a:rPr lang="fr" sz="3100">
                <a:solidFill>
                  <a:srgbClr val="CE0033"/>
                </a:solidFill>
                <a:latin typeface="Roboto Condensed Light"/>
                <a:ea typeface="Roboto Condensed Light"/>
                <a:cs typeface="Roboto Condensed Light"/>
                <a:sym typeface="Roboto Condensed Light"/>
              </a:rPr>
              <a:t>          </a:t>
            </a:r>
            <a:r>
              <a:rPr lang="fr" sz="3200">
                <a:solidFill>
                  <a:schemeClr val="dk1"/>
                </a:solidFill>
                <a:latin typeface="Nunito Sans Black"/>
                <a:ea typeface="Nunito Sans Black"/>
                <a:cs typeface="Nunito Sans Black"/>
                <a:sym typeface="Nunito Sans Black"/>
              </a:rPr>
              <a:t>4. EN BREF: DERNIÈRES RECCOS</a:t>
            </a:r>
            <a:endParaRPr sz="3200">
              <a:solidFill>
                <a:schemeClr val="dk1"/>
              </a:solidFill>
              <a:latin typeface="Nunito Sans Black"/>
              <a:ea typeface="Nunito Sans Black"/>
              <a:cs typeface="Nunito Sans Black"/>
              <a:sym typeface="Nunito Sans Black"/>
            </a:endParaRPr>
          </a:p>
          <a:p>
            <a:pPr indent="0" lvl="0" marL="914400" rtl="0" algn="l">
              <a:lnSpc>
                <a:spcPct val="115000"/>
              </a:lnSpc>
              <a:spcBef>
                <a:spcPts val="600"/>
              </a:spcBef>
              <a:spcAft>
                <a:spcPts val="0"/>
              </a:spcAft>
              <a:buNone/>
            </a:pPr>
            <a:r>
              <a:t/>
            </a:r>
            <a:endParaRPr sz="1400">
              <a:solidFill>
                <a:schemeClr val="dk1"/>
              </a:solidFill>
              <a:latin typeface="Nunito Sans"/>
              <a:ea typeface="Nunito Sans"/>
              <a:cs typeface="Nunito Sans"/>
              <a:sym typeface="Nunito Sans"/>
            </a:endParaRPr>
          </a:p>
          <a:p>
            <a:pPr indent="0" lvl="0" marL="457200" rtl="0" algn="l">
              <a:lnSpc>
                <a:spcPct val="115000"/>
              </a:lnSpc>
              <a:spcBef>
                <a:spcPts val="500"/>
              </a:spcBef>
              <a:spcAft>
                <a:spcPts val="1000"/>
              </a:spcAft>
              <a:buNone/>
            </a:pPr>
            <a:r>
              <a:t/>
            </a:r>
            <a:endParaRPr sz="1000">
              <a:latin typeface="Nunito Sans Light"/>
              <a:ea typeface="Nunito Sans Light"/>
              <a:cs typeface="Nunito Sans Light"/>
              <a:sym typeface="Nunito Sans Light"/>
            </a:endParaRPr>
          </a:p>
        </p:txBody>
      </p:sp>
      <p:sp>
        <p:nvSpPr>
          <p:cNvPr id="202" name="Google Shape;202;p36"/>
          <p:cNvSpPr txBox="1"/>
          <p:nvPr/>
        </p:nvSpPr>
        <p:spPr>
          <a:xfrm>
            <a:off x="4457180" y="4860000"/>
            <a:ext cx="4304400" cy="283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fr" sz="600">
                <a:latin typeface="Nunito Sans"/>
                <a:ea typeface="Nunito Sans"/>
                <a:cs typeface="Nunito Sans"/>
                <a:sym typeface="Nunito Sans"/>
              </a:rPr>
              <a:t>                                                                                                                                                        Simplon - Titre Professionnel 2020</a:t>
            </a:r>
            <a:endParaRPr sz="600">
              <a:latin typeface="Nunito Sans"/>
              <a:ea typeface="Nunito Sans"/>
              <a:cs typeface="Nunito Sans"/>
              <a:sym typeface="Nunito Sans"/>
            </a:endParaRPr>
          </a:p>
        </p:txBody>
      </p:sp>
      <p:sp>
        <p:nvSpPr>
          <p:cNvPr id="203" name="Google Shape;203;p36"/>
          <p:cNvSpPr txBox="1"/>
          <p:nvPr>
            <p:ph idx="12" type="sldNum"/>
          </p:nvPr>
        </p:nvSpPr>
        <p:spPr>
          <a:xfrm>
            <a:off x="859775" y="7827000"/>
            <a:ext cx="4716900" cy="351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fld id="{00000000-1234-1234-1234-123412341234}" type="slidenum">
              <a:rPr lang="fr"/>
              <a:t>‹#›</a:t>
            </a:fld>
            <a:r>
              <a:rPr lang="fr"/>
              <a:t> </a:t>
            </a:r>
            <a:r>
              <a:rPr b="0" lang="fr" sz="600">
                <a:solidFill>
                  <a:schemeClr val="dk1"/>
                </a:solidFill>
                <a:latin typeface="Arial"/>
                <a:ea typeface="Arial"/>
                <a:cs typeface="Arial"/>
                <a:sym typeface="Arial"/>
              </a:rPr>
              <a:t>• Simplon •</a:t>
            </a:r>
            <a:r>
              <a:rPr b="0" lang="fr" sz="600">
                <a:solidFill>
                  <a:srgbClr val="CE0033"/>
                </a:solidFill>
                <a:latin typeface="Arial"/>
                <a:ea typeface="Arial"/>
                <a:cs typeface="Arial"/>
                <a:sym typeface="Arial"/>
              </a:rPr>
              <a:t> Préparation du titre professionnel 2020</a:t>
            </a:r>
            <a:endParaRPr b="0" sz="600">
              <a:solidFill>
                <a:srgbClr val="CE0033"/>
              </a:solidFill>
              <a:latin typeface="Arial"/>
              <a:ea typeface="Arial"/>
              <a:cs typeface="Arial"/>
              <a:sym typeface="Arial"/>
            </a:endParaRPr>
          </a:p>
          <a:p>
            <a:pPr indent="0" lvl="0" marL="0" rtl="0" algn="l">
              <a:spcBef>
                <a:spcPts val="0"/>
              </a:spcBef>
              <a:spcAft>
                <a:spcPts val="0"/>
              </a:spcAft>
              <a:buNone/>
            </a:pPr>
            <a:r>
              <a:t/>
            </a:r>
            <a:endParaRPr b="0" sz="600">
              <a:solidFill>
                <a:schemeClr val="dk2"/>
              </a:solidFill>
              <a:latin typeface="Arial"/>
              <a:ea typeface="Arial"/>
              <a:cs typeface="Arial"/>
              <a:sym typeface="Arial"/>
            </a:endParaRPr>
          </a:p>
        </p:txBody>
      </p:sp>
      <p:sp>
        <p:nvSpPr>
          <p:cNvPr id="204" name="Google Shape;204;p36"/>
          <p:cNvSpPr/>
          <p:nvPr/>
        </p:nvSpPr>
        <p:spPr>
          <a:xfrm>
            <a:off x="333375" y="252050"/>
            <a:ext cx="8428200" cy="4497900"/>
          </a:xfrm>
          <a:prstGeom prst="rect">
            <a:avLst/>
          </a:prstGeom>
          <a:noFill/>
          <a:ln cap="flat" cmpd="sng" w="19050">
            <a:solidFill>
              <a:srgbClr val="CE003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sz="1400">
              <a:solidFill>
                <a:srgbClr val="000000"/>
              </a:solidFill>
              <a:latin typeface="Nunito Sans"/>
              <a:ea typeface="Nunito Sans"/>
              <a:cs typeface="Nunito Sans"/>
              <a:sym typeface="Nunito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7"/>
          <p:cNvSpPr txBox="1"/>
          <p:nvPr/>
        </p:nvSpPr>
        <p:spPr>
          <a:xfrm>
            <a:off x="555581" y="277763"/>
            <a:ext cx="8194500" cy="43824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b="1" lang="fr" sz="1400">
                <a:solidFill>
                  <a:srgbClr val="CE0033"/>
                </a:solidFill>
                <a:latin typeface="Nunito Sans"/>
                <a:ea typeface="Nunito Sans"/>
                <a:cs typeface="Nunito Sans"/>
                <a:sym typeface="Nunito Sans"/>
              </a:rPr>
              <a:t>Dernières reccos: les points essentiels à retenir!</a:t>
            </a:r>
            <a:endParaRPr b="1" sz="1400">
              <a:solidFill>
                <a:srgbClr val="CE0033"/>
              </a:solidFill>
              <a:latin typeface="Nunito Sans"/>
              <a:ea typeface="Nunito Sans"/>
              <a:cs typeface="Nunito Sans"/>
              <a:sym typeface="Nunito Sans"/>
            </a:endParaRPr>
          </a:p>
          <a:p>
            <a:pPr indent="0" lvl="0" marL="0" rtl="0" algn="l">
              <a:lnSpc>
                <a:spcPct val="115000"/>
              </a:lnSpc>
              <a:spcBef>
                <a:spcPts val="500"/>
              </a:spcBef>
              <a:spcAft>
                <a:spcPts val="0"/>
              </a:spcAft>
              <a:buNone/>
            </a:pPr>
            <a:r>
              <a:t/>
            </a:r>
            <a:endParaRPr b="1" sz="1400">
              <a:solidFill>
                <a:srgbClr val="CE0033"/>
              </a:solidFill>
              <a:latin typeface="Nunito Sans"/>
              <a:ea typeface="Nunito Sans"/>
              <a:cs typeface="Nunito Sans"/>
              <a:sym typeface="Nunito Sans"/>
            </a:endParaRPr>
          </a:p>
          <a:p>
            <a:pPr indent="-190500" lvl="0" marL="254000" rtl="0" algn="l">
              <a:lnSpc>
                <a:spcPct val="115000"/>
              </a:lnSpc>
              <a:spcBef>
                <a:spcPts val="500"/>
              </a:spcBef>
              <a:spcAft>
                <a:spcPts val="0"/>
              </a:spcAft>
              <a:buClr>
                <a:schemeClr val="dk1"/>
              </a:buClr>
              <a:buSzPts val="1000"/>
              <a:buFont typeface="Nunito Sans"/>
              <a:buChar char="❏"/>
            </a:pPr>
            <a:r>
              <a:rPr b="1" lang="fr" sz="1200">
                <a:solidFill>
                  <a:schemeClr val="dk1"/>
                </a:solidFill>
                <a:latin typeface="Nunito Sans"/>
                <a:ea typeface="Nunito Sans"/>
                <a:cs typeface="Nunito Sans"/>
                <a:sym typeface="Nunito Sans"/>
              </a:rPr>
              <a:t>DÉLAIS &amp; FORMATS RÉGLEMENTAIRES: </a:t>
            </a:r>
            <a:r>
              <a:rPr lang="fr" sz="1200">
                <a:solidFill>
                  <a:schemeClr val="dk1"/>
                </a:solidFill>
                <a:latin typeface="Nunito Sans"/>
                <a:ea typeface="Nunito Sans"/>
                <a:cs typeface="Nunito Sans"/>
                <a:sym typeface="Nunito Sans"/>
              </a:rPr>
              <a:t>Que ce soit pour confirmer votre présence au passage du Titre Professionnel, ou pour rendre vos Dossier professionnel &amp; Dossier de projet, faites bien attention à respecter les dates &amp; formats demandé.e.s! </a:t>
            </a:r>
            <a:r>
              <a:rPr b="1" lang="fr" sz="1200">
                <a:solidFill>
                  <a:schemeClr val="dk1"/>
                </a:solidFill>
                <a:latin typeface="Nunito Sans"/>
                <a:ea typeface="Nunito Sans"/>
                <a:cs typeface="Nunito Sans"/>
                <a:sym typeface="Nunito Sans"/>
              </a:rPr>
              <a:t>L’absence de confirmation par écrit, dans les temps, ou des rendus en retard/sous formats non conformes auraient pour conséquence l’annulation de votre inscription</a:t>
            </a:r>
            <a:r>
              <a:rPr lang="fr" sz="1200">
                <a:solidFill>
                  <a:schemeClr val="dk1"/>
                </a:solidFill>
                <a:latin typeface="Nunito Sans"/>
                <a:ea typeface="Nunito Sans"/>
                <a:cs typeface="Nunito Sans"/>
                <a:sym typeface="Nunito Sans"/>
              </a:rPr>
              <a:t>. Inspirez-vous des modèles partagés :)</a:t>
            </a:r>
            <a:endParaRPr sz="1200">
              <a:solidFill>
                <a:schemeClr val="dk1"/>
              </a:solidFill>
              <a:latin typeface="Nunito Sans"/>
              <a:ea typeface="Nunito Sans"/>
              <a:cs typeface="Nunito Sans"/>
              <a:sym typeface="Nunito Sans"/>
            </a:endParaRPr>
          </a:p>
          <a:p>
            <a:pPr indent="0" lvl="0" marL="254000" rtl="0" algn="l">
              <a:lnSpc>
                <a:spcPct val="115000"/>
              </a:lnSpc>
              <a:spcBef>
                <a:spcPts val="0"/>
              </a:spcBef>
              <a:spcAft>
                <a:spcPts val="0"/>
              </a:spcAft>
              <a:buNone/>
            </a:pPr>
            <a:r>
              <a:t/>
            </a:r>
            <a:endParaRPr sz="1200">
              <a:solidFill>
                <a:schemeClr val="dk1"/>
              </a:solidFill>
              <a:latin typeface="Nunito Sans"/>
              <a:ea typeface="Nunito Sans"/>
              <a:cs typeface="Nunito Sans"/>
              <a:sym typeface="Nunito Sans"/>
            </a:endParaRPr>
          </a:p>
          <a:p>
            <a:pPr indent="-203200" lvl="0" marL="254000" rtl="0" algn="l">
              <a:lnSpc>
                <a:spcPct val="115000"/>
              </a:lnSpc>
              <a:spcBef>
                <a:spcPts val="0"/>
              </a:spcBef>
              <a:spcAft>
                <a:spcPts val="0"/>
              </a:spcAft>
              <a:buClr>
                <a:schemeClr val="dk1"/>
              </a:buClr>
              <a:buSzPts val="1200"/>
              <a:buFont typeface="Nunito Sans"/>
              <a:buChar char="❏"/>
            </a:pPr>
            <a:r>
              <a:rPr b="1" lang="fr" sz="1200">
                <a:solidFill>
                  <a:schemeClr val="dk1"/>
                </a:solidFill>
                <a:latin typeface="Nunito Sans"/>
                <a:ea typeface="Nunito Sans"/>
                <a:cs typeface="Nunito Sans"/>
                <a:sym typeface="Nunito Sans"/>
              </a:rPr>
              <a:t>6 LIVRABLES: </a:t>
            </a:r>
            <a:r>
              <a:rPr lang="fr" sz="1200">
                <a:solidFill>
                  <a:schemeClr val="dk1"/>
                </a:solidFill>
                <a:latin typeface="Nunito Sans"/>
                <a:ea typeface="Nunito Sans"/>
                <a:cs typeface="Nunito Sans"/>
                <a:sym typeface="Nunito Sans"/>
              </a:rPr>
              <a:t>Chacun d’entre eux est essentiel à votre réussite. </a:t>
            </a:r>
            <a:r>
              <a:rPr b="1" lang="fr" sz="1200">
                <a:solidFill>
                  <a:schemeClr val="dk1"/>
                </a:solidFill>
                <a:latin typeface="Nunito Sans"/>
                <a:ea typeface="Nunito Sans"/>
                <a:cs typeface="Nunito Sans"/>
                <a:sym typeface="Nunito Sans"/>
              </a:rPr>
              <a:t>En l’absence de l’un d’entre eux, vous ne pourrez rentrer dans la salle d’examen, </a:t>
            </a:r>
            <a:r>
              <a:rPr lang="fr" sz="1200">
                <a:solidFill>
                  <a:schemeClr val="dk1"/>
                </a:solidFill>
                <a:latin typeface="Nunito Sans"/>
                <a:ea typeface="Nunito Sans"/>
                <a:cs typeface="Nunito Sans"/>
                <a:sym typeface="Nunito Sans"/>
              </a:rPr>
              <a:t>et tout le travail que vous aurez fourni sera réduit à néant. Soyez vigilant.e.s et pensez bien à imprimer vos dossiers professionnel et de projet :)</a:t>
            </a:r>
            <a:endParaRPr sz="1200">
              <a:solidFill>
                <a:schemeClr val="dk1"/>
              </a:solidFill>
              <a:latin typeface="Nunito Sans"/>
              <a:ea typeface="Nunito Sans"/>
              <a:cs typeface="Nunito Sans"/>
              <a:sym typeface="Nunito Sans"/>
            </a:endParaRPr>
          </a:p>
          <a:p>
            <a:pPr indent="0" lvl="0" marL="0" rtl="0" algn="l">
              <a:lnSpc>
                <a:spcPct val="115000"/>
              </a:lnSpc>
              <a:spcBef>
                <a:spcPts val="0"/>
              </a:spcBef>
              <a:spcAft>
                <a:spcPts val="0"/>
              </a:spcAft>
              <a:buNone/>
            </a:pPr>
            <a:r>
              <a:t/>
            </a:r>
            <a:endParaRPr b="1" sz="1200">
              <a:solidFill>
                <a:schemeClr val="dk1"/>
              </a:solidFill>
              <a:latin typeface="Nunito Sans"/>
              <a:ea typeface="Nunito Sans"/>
              <a:cs typeface="Nunito Sans"/>
              <a:sym typeface="Nunito Sans"/>
            </a:endParaRPr>
          </a:p>
          <a:p>
            <a:pPr indent="-203200" lvl="0" marL="254000" rtl="0" algn="l">
              <a:lnSpc>
                <a:spcPct val="115000"/>
              </a:lnSpc>
              <a:spcBef>
                <a:spcPts val="0"/>
              </a:spcBef>
              <a:spcAft>
                <a:spcPts val="0"/>
              </a:spcAft>
              <a:buClr>
                <a:schemeClr val="dk1"/>
              </a:buClr>
              <a:buSzPts val="1200"/>
              <a:buFont typeface="Nunito Sans"/>
              <a:buChar char="❏"/>
            </a:pPr>
            <a:r>
              <a:rPr b="1" lang="fr" sz="1200">
                <a:solidFill>
                  <a:schemeClr val="dk1"/>
                </a:solidFill>
                <a:latin typeface="Nunito Sans"/>
                <a:ea typeface="Nunito Sans"/>
                <a:cs typeface="Nunito Sans"/>
                <a:sym typeface="Nunito Sans"/>
              </a:rPr>
              <a:t>PONCTUALITÉ: </a:t>
            </a:r>
            <a:r>
              <a:rPr lang="fr" sz="1200">
                <a:solidFill>
                  <a:schemeClr val="dk1"/>
                </a:solidFill>
                <a:latin typeface="Nunito Sans"/>
                <a:ea typeface="Nunito Sans"/>
                <a:cs typeface="Nunito Sans"/>
                <a:sym typeface="Nunito Sans"/>
              </a:rPr>
              <a:t>2 candidat.e.s sont convoqué.e.s par 1/2 journée, pour optimiser les passages. C’est une pratique habituelle que vous devez respecter. Même si un.e de vos camarades a été convoqué.e à la même heure que vous, vous vous devez d’arriver à l’heure indiquée sur votre convocation. Cela donnera une impression professionnelle aux juré.e.s et vous serez dans de bien meilleures conditions pour votre passage.</a:t>
            </a:r>
            <a:r>
              <a:rPr b="1" lang="fr" sz="1200">
                <a:solidFill>
                  <a:schemeClr val="dk1"/>
                </a:solidFill>
                <a:latin typeface="Nunito Sans"/>
                <a:ea typeface="Nunito Sans"/>
                <a:cs typeface="Nunito Sans"/>
                <a:sym typeface="Nunito Sans"/>
              </a:rPr>
              <a:t> </a:t>
            </a:r>
            <a:endParaRPr b="1" sz="1200">
              <a:solidFill>
                <a:schemeClr val="dk1"/>
              </a:solidFill>
              <a:latin typeface="Nunito Sans"/>
              <a:ea typeface="Nunito Sans"/>
              <a:cs typeface="Nunito Sans"/>
              <a:sym typeface="Nunito Sans"/>
            </a:endParaRPr>
          </a:p>
          <a:p>
            <a:pPr indent="0" lvl="0" marL="254000" rtl="0" algn="l">
              <a:lnSpc>
                <a:spcPct val="115000"/>
              </a:lnSpc>
              <a:spcBef>
                <a:spcPts val="0"/>
              </a:spcBef>
              <a:spcAft>
                <a:spcPts val="0"/>
              </a:spcAft>
              <a:buNone/>
            </a:pPr>
            <a:r>
              <a:t/>
            </a:r>
            <a:endParaRPr b="1" sz="1200">
              <a:solidFill>
                <a:schemeClr val="dk1"/>
              </a:solidFill>
              <a:latin typeface="Nunito Sans"/>
              <a:ea typeface="Nunito Sans"/>
              <a:cs typeface="Nunito Sans"/>
              <a:sym typeface="Nunito Sans"/>
            </a:endParaRPr>
          </a:p>
          <a:p>
            <a:pPr indent="-203200" lvl="0" marL="254000" rtl="0" algn="l">
              <a:lnSpc>
                <a:spcPct val="115000"/>
              </a:lnSpc>
              <a:spcBef>
                <a:spcPts val="0"/>
              </a:spcBef>
              <a:spcAft>
                <a:spcPts val="0"/>
              </a:spcAft>
              <a:buClr>
                <a:schemeClr val="dk1"/>
              </a:buClr>
              <a:buSzPts val="1200"/>
              <a:buFont typeface="Nunito Sans"/>
              <a:buChar char="❏"/>
            </a:pPr>
            <a:r>
              <a:rPr b="1" lang="fr" sz="1200">
                <a:solidFill>
                  <a:schemeClr val="dk1"/>
                </a:solidFill>
                <a:latin typeface="Nunito Sans"/>
                <a:ea typeface="Nunito Sans"/>
                <a:cs typeface="Nunito Sans"/>
                <a:sym typeface="Nunito Sans"/>
              </a:rPr>
              <a:t>ANNULATION DE DERNIÈRE MINUTE - </a:t>
            </a:r>
            <a:r>
              <a:rPr lang="fr" sz="1200">
                <a:solidFill>
                  <a:schemeClr val="dk1"/>
                </a:solidFill>
                <a:latin typeface="Nunito Sans"/>
                <a:ea typeface="Nunito Sans"/>
                <a:cs typeface="Nunito Sans"/>
                <a:sym typeface="Nunito Sans"/>
              </a:rPr>
              <a:t>Sauf urgence médicale avec justificatif (à envoyer à votre CDP.F), elle est à proscrire! </a:t>
            </a:r>
            <a:r>
              <a:rPr b="1" lang="fr" sz="1200">
                <a:solidFill>
                  <a:schemeClr val="dk1"/>
                </a:solidFill>
                <a:latin typeface="Nunito Sans"/>
                <a:ea typeface="Nunito Sans"/>
                <a:cs typeface="Nunito Sans"/>
                <a:sym typeface="Nunito Sans"/>
              </a:rPr>
              <a:t>Sans présentation le jour J et en l’absence de motifs médicaux valables, il n’y aura pas de repassage de titre.</a:t>
            </a:r>
            <a:r>
              <a:rPr lang="fr" sz="1200">
                <a:solidFill>
                  <a:schemeClr val="dk1"/>
                </a:solidFill>
                <a:latin typeface="Nunito Sans"/>
                <a:ea typeface="Nunito Sans"/>
                <a:cs typeface="Nunito Sans"/>
                <a:sym typeface="Nunito Sans"/>
              </a:rPr>
              <a:t> Ayez confiance en vous, et dites-vous bien qu’en y allant, vous avez + de chance de décrocher au moins un Certificat de </a:t>
            </a:r>
            <a:r>
              <a:rPr lang="fr" sz="1200">
                <a:solidFill>
                  <a:schemeClr val="dk1"/>
                </a:solidFill>
                <a:latin typeface="Nunito Sans"/>
                <a:ea typeface="Nunito Sans"/>
                <a:cs typeface="Nunito Sans"/>
                <a:sym typeface="Nunito Sans"/>
              </a:rPr>
              <a:t>compétence</a:t>
            </a:r>
            <a:r>
              <a:rPr lang="fr" sz="1200">
                <a:solidFill>
                  <a:schemeClr val="dk1"/>
                </a:solidFill>
                <a:latin typeface="Nunito Sans"/>
                <a:ea typeface="Nunito Sans"/>
                <a:cs typeface="Nunito Sans"/>
                <a:sym typeface="Nunito Sans"/>
              </a:rPr>
              <a:t> professionnel  :) !</a:t>
            </a:r>
            <a:endParaRPr sz="1200">
              <a:solidFill>
                <a:schemeClr val="dk1"/>
              </a:solidFill>
              <a:latin typeface="Nunito Sans"/>
              <a:ea typeface="Nunito Sans"/>
              <a:cs typeface="Nunito Sans"/>
              <a:sym typeface="Nunito Sans"/>
            </a:endParaRPr>
          </a:p>
          <a:p>
            <a:pPr indent="0" lvl="0" marL="254000" rtl="0" algn="l">
              <a:lnSpc>
                <a:spcPct val="115000"/>
              </a:lnSpc>
              <a:spcBef>
                <a:spcPts val="0"/>
              </a:spcBef>
              <a:spcAft>
                <a:spcPts val="0"/>
              </a:spcAft>
              <a:buNone/>
            </a:pPr>
            <a:r>
              <a:t/>
            </a:r>
            <a:endParaRPr sz="1200">
              <a:solidFill>
                <a:schemeClr val="dk1"/>
              </a:solidFill>
              <a:latin typeface="Nunito Sans"/>
              <a:ea typeface="Nunito Sans"/>
              <a:cs typeface="Nunito Sans"/>
              <a:sym typeface="Nunito Sans"/>
            </a:endParaRPr>
          </a:p>
          <a:p>
            <a:pPr indent="0" lvl="0" marL="254000" rtl="0" algn="l">
              <a:lnSpc>
                <a:spcPct val="115000"/>
              </a:lnSpc>
              <a:spcBef>
                <a:spcPts val="0"/>
              </a:spcBef>
              <a:spcAft>
                <a:spcPts val="0"/>
              </a:spcAft>
              <a:buNone/>
            </a:pPr>
            <a:r>
              <a:t/>
            </a:r>
            <a:endParaRPr sz="1200">
              <a:solidFill>
                <a:schemeClr val="dk1"/>
              </a:solidFill>
              <a:latin typeface="Nunito Sans"/>
              <a:ea typeface="Nunito Sans"/>
              <a:cs typeface="Nunito Sans"/>
              <a:sym typeface="Nunito Sans"/>
            </a:endParaRPr>
          </a:p>
          <a:p>
            <a:pPr indent="0" lvl="0" marL="254000" rtl="0" algn="l">
              <a:lnSpc>
                <a:spcPct val="115000"/>
              </a:lnSpc>
              <a:spcBef>
                <a:spcPts val="0"/>
              </a:spcBef>
              <a:spcAft>
                <a:spcPts val="0"/>
              </a:spcAft>
              <a:buNone/>
            </a:pPr>
            <a:r>
              <a:t/>
            </a:r>
            <a:endParaRPr sz="900" u="sng">
              <a:solidFill>
                <a:schemeClr val="dk1"/>
              </a:solidFill>
              <a:latin typeface="Nunito Sans"/>
              <a:ea typeface="Nunito Sans"/>
              <a:cs typeface="Nunito Sans"/>
              <a:sym typeface="Nunito Sans"/>
            </a:endParaRPr>
          </a:p>
          <a:p>
            <a:pPr indent="0" lvl="0" marL="457200" rtl="0" algn="l">
              <a:lnSpc>
                <a:spcPct val="115000"/>
              </a:lnSpc>
              <a:spcBef>
                <a:spcPts val="0"/>
              </a:spcBef>
              <a:spcAft>
                <a:spcPts val="1000"/>
              </a:spcAft>
              <a:buNone/>
            </a:pPr>
            <a:r>
              <a:t/>
            </a:r>
            <a:endParaRPr sz="1000">
              <a:latin typeface="Nunito Sans Light"/>
              <a:ea typeface="Nunito Sans Light"/>
              <a:cs typeface="Nunito Sans Light"/>
              <a:sym typeface="Nunito Sans Light"/>
            </a:endParaRPr>
          </a:p>
        </p:txBody>
      </p:sp>
      <p:sp>
        <p:nvSpPr>
          <p:cNvPr id="210" name="Google Shape;210;p37"/>
          <p:cNvSpPr txBox="1"/>
          <p:nvPr/>
        </p:nvSpPr>
        <p:spPr>
          <a:xfrm>
            <a:off x="4457180" y="4860000"/>
            <a:ext cx="4292700" cy="283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fr" sz="600">
                <a:latin typeface="Nunito Sans"/>
                <a:ea typeface="Nunito Sans"/>
                <a:cs typeface="Nunito Sans"/>
                <a:sym typeface="Nunito Sans"/>
              </a:rPr>
              <a:t>                                                                                                                                                       Simplon - Titre Professionnel 2023</a:t>
            </a:r>
            <a:endParaRPr sz="600">
              <a:latin typeface="Nunito Sans"/>
              <a:ea typeface="Nunito Sans"/>
              <a:cs typeface="Nunito Sans"/>
              <a:sym typeface="Nunito Sans"/>
            </a:endParaRPr>
          </a:p>
        </p:txBody>
      </p:sp>
      <p:sp>
        <p:nvSpPr>
          <p:cNvPr id="211" name="Google Shape;211;p37"/>
          <p:cNvSpPr txBox="1"/>
          <p:nvPr>
            <p:ph idx="12" type="sldNum"/>
          </p:nvPr>
        </p:nvSpPr>
        <p:spPr>
          <a:xfrm>
            <a:off x="859775" y="7827000"/>
            <a:ext cx="4716900" cy="351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fld id="{00000000-1234-1234-1234-123412341234}" type="slidenum">
              <a:rPr lang="fr"/>
              <a:t>‹#›</a:t>
            </a:fld>
            <a:r>
              <a:rPr lang="fr"/>
              <a:t> </a:t>
            </a:r>
            <a:r>
              <a:rPr b="0" lang="fr" sz="600">
                <a:solidFill>
                  <a:schemeClr val="dk1"/>
                </a:solidFill>
                <a:latin typeface="Arial"/>
                <a:ea typeface="Arial"/>
                <a:cs typeface="Arial"/>
                <a:sym typeface="Arial"/>
              </a:rPr>
              <a:t>• Simplon •</a:t>
            </a:r>
            <a:r>
              <a:rPr b="0" lang="fr" sz="600">
                <a:solidFill>
                  <a:srgbClr val="CE0033"/>
                </a:solidFill>
                <a:latin typeface="Arial"/>
                <a:ea typeface="Arial"/>
                <a:cs typeface="Arial"/>
                <a:sym typeface="Arial"/>
              </a:rPr>
              <a:t> Préparation du titre professionnel 2020</a:t>
            </a:r>
            <a:endParaRPr b="0" sz="600">
              <a:solidFill>
                <a:srgbClr val="CE0033"/>
              </a:solidFill>
              <a:latin typeface="Arial"/>
              <a:ea typeface="Arial"/>
              <a:cs typeface="Arial"/>
              <a:sym typeface="Arial"/>
            </a:endParaRPr>
          </a:p>
          <a:p>
            <a:pPr indent="0" lvl="0" marL="0" rtl="0" algn="l">
              <a:spcBef>
                <a:spcPts val="0"/>
              </a:spcBef>
              <a:spcAft>
                <a:spcPts val="0"/>
              </a:spcAft>
              <a:buNone/>
            </a:pPr>
            <a:r>
              <a:t/>
            </a:r>
            <a:endParaRPr b="0" sz="600">
              <a:solidFill>
                <a:schemeClr val="dk2"/>
              </a:solidFill>
              <a:latin typeface="Arial"/>
              <a:ea typeface="Arial"/>
              <a:cs typeface="Arial"/>
              <a:sym typeface="Arial"/>
            </a:endParaRPr>
          </a:p>
        </p:txBody>
      </p:sp>
      <p:sp>
        <p:nvSpPr>
          <p:cNvPr id="212" name="Google Shape;212;p37"/>
          <p:cNvSpPr/>
          <p:nvPr/>
        </p:nvSpPr>
        <p:spPr>
          <a:xfrm>
            <a:off x="6" y="4920491"/>
            <a:ext cx="6692700" cy="283500"/>
          </a:xfrm>
          <a:prstGeom prst="roundRect">
            <a:avLst>
              <a:gd fmla="val 16667" name="adj"/>
            </a:avLst>
          </a:prstGeom>
          <a:solidFill>
            <a:srgbClr val="CE0033"/>
          </a:solidFill>
          <a:ln cap="flat" cmpd="sng" w="9525">
            <a:solidFill>
              <a:schemeClr val="dk2"/>
            </a:solidFill>
            <a:prstDash val="solid"/>
            <a:round/>
            <a:headEnd len="sm" w="sm" type="none"/>
            <a:tailEnd len="sm" w="sm" type="none"/>
          </a:ln>
        </p:spPr>
        <p:txBody>
          <a:bodyPr anchorCtr="0" anchor="ctr" bIns="51425" lIns="51425" spcFirstLastPara="1" rIns="51425" wrap="square" tIns="51425">
            <a:noAutofit/>
          </a:bodyPr>
          <a:lstStyle/>
          <a:p>
            <a:pPr indent="0" lvl="0" marL="0" rtl="0" algn="l">
              <a:spcBef>
                <a:spcPts val="0"/>
              </a:spcBef>
              <a:spcAft>
                <a:spcPts val="0"/>
              </a:spcAft>
              <a:buNone/>
            </a:pPr>
            <a:r>
              <a:rPr lang="fr" sz="1000">
                <a:solidFill>
                  <a:srgbClr val="FFFFFF"/>
                </a:solidFill>
                <a:latin typeface="Nunito Sans"/>
                <a:ea typeface="Nunito Sans"/>
                <a:cs typeface="Nunito Sans"/>
                <a:sym typeface="Nunito Sans"/>
              </a:rPr>
              <a:t>La recco la + importante: Vous avez encore des doutes? Surtout, demandez-nous! Il n”y a pas de question bête :)</a:t>
            </a:r>
            <a:endParaRPr sz="1000">
              <a:solidFill>
                <a:srgbClr val="FFFFFF"/>
              </a:solidFill>
              <a:latin typeface="Nunito Sans"/>
              <a:ea typeface="Nunito Sans"/>
              <a:cs typeface="Nunito Sans"/>
              <a:sym typeface="Nunito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8"/>
          <p:cNvSpPr txBox="1"/>
          <p:nvPr/>
        </p:nvSpPr>
        <p:spPr>
          <a:xfrm>
            <a:off x="580350" y="232950"/>
            <a:ext cx="8194500" cy="4677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fr" sz="3100">
                <a:solidFill>
                  <a:srgbClr val="CE0033"/>
                </a:solidFill>
                <a:latin typeface="Roboto Condensed"/>
                <a:ea typeface="Roboto Condensed"/>
                <a:cs typeface="Roboto Condensed"/>
                <a:sym typeface="Roboto Condensed"/>
              </a:rPr>
              <a:t> </a:t>
            </a:r>
            <a:endParaRPr sz="3100">
              <a:solidFill>
                <a:srgbClr val="CE0033"/>
              </a:solidFill>
              <a:latin typeface="Roboto Condensed Light"/>
              <a:ea typeface="Roboto Condensed Light"/>
              <a:cs typeface="Roboto Condensed Light"/>
              <a:sym typeface="Roboto Condensed Light"/>
            </a:endParaRPr>
          </a:p>
          <a:p>
            <a:pPr indent="0" lvl="0" marL="457200" rtl="0" algn="l">
              <a:lnSpc>
                <a:spcPct val="115000"/>
              </a:lnSpc>
              <a:spcBef>
                <a:spcPts val="1100"/>
              </a:spcBef>
              <a:spcAft>
                <a:spcPts val="0"/>
              </a:spcAft>
              <a:buNone/>
            </a:pPr>
            <a:r>
              <a:t/>
            </a:r>
            <a:endParaRPr sz="1300">
              <a:solidFill>
                <a:schemeClr val="dk1"/>
              </a:solidFill>
              <a:latin typeface="Nunito Sans Black"/>
              <a:ea typeface="Nunito Sans Black"/>
              <a:cs typeface="Nunito Sans Black"/>
              <a:sym typeface="Nunito Sans Black"/>
            </a:endParaRPr>
          </a:p>
          <a:p>
            <a:pPr indent="0" lvl="0" marL="914400" rtl="0" algn="l">
              <a:lnSpc>
                <a:spcPct val="115000"/>
              </a:lnSpc>
              <a:spcBef>
                <a:spcPts val="500"/>
              </a:spcBef>
              <a:spcAft>
                <a:spcPts val="0"/>
              </a:spcAft>
              <a:buNone/>
            </a:pPr>
            <a:r>
              <a:t/>
            </a:r>
            <a:endParaRPr sz="1400">
              <a:solidFill>
                <a:schemeClr val="dk1"/>
              </a:solidFill>
              <a:latin typeface="Nunito Sans"/>
              <a:ea typeface="Nunito Sans"/>
              <a:cs typeface="Nunito Sans"/>
              <a:sym typeface="Nunito Sans"/>
            </a:endParaRPr>
          </a:p>
          <a:p>
            <a:pPr indent="0" lvl="0" marL="457200" rtl="0" algn="l">
              <a:lnSpc>
                <a:spcPct val="115000"/>
              </a:lnSpc>
              <a:spcBef>
                <a:spcPts val="500"/>
              </a:spcBef>
              <a:spcAft>
                <a:spcPts val="1000"/>
              </a:spcAft>
              <a:buNone/>
            </a:pPr>
            <a:r>
              <a:t/>
            </a:r>
            <a:endParaRPr sz="1000">
              <a:latin typeface="Nunito Sans Light"/>
              <a:ea typeface="Nunito Sans Light"/>
              <a:cs typeface="Nunito Sans Light"/>
              <a:sym typeface="Nunito Sans Light"/>
            </a:endParaRPr>
          </a:p>
        </p:txBody>
      </p:sp>
      <p:sp>
        <p:nvSpPr>
          <p:cNvPr id="218" name="Google Shape;218;p38"/>
          <p:cNvSpPr txBox="1"/>
          <p:nvPr>
            <p:ph idx="12" type="sldNum"/>
          </p:nvPr>
        </p:nvSpPr>
        <p:spPr>
          <a:xfrm>
            <a:off x="859775" y="7827000"/>
            <a:ext cx="4716900" cy="351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fld id="{00000000-1234-1234-1234-123412341234}" type="slidenum">
              <a:rPr lang="fr"/>
              <a:t>‹#›</a:t>
            </a:fld>
            <a:r>
              <a:rPr lang="fr"/>
              <a:t> </a:t>
            </a:r>
            <a:r>
              <a:rPr b="0" lang="fr" sz="600">
                <a:solidFill>
                  <a:schemeClr val="dk1"/>
                </a:solidFill>
                <a:latin typeface="Arial"/>
                <a:ea typeface="Arial"/>
                <a:cs typeface="Arial"/>
                <a:sym typeface="Arial"/>
              </a:rPr>
              <a:t>• Simplon •</a:t>
            </a:r>
            <a:r>
              <a:rPr b="0" lang="fr" sz="600">
                <a:solidFill>
                  <a:srgbClr val="CE0033"/>
                </a:solidFill>
                <a:latin typeface="Arial"/>
                <a:ea typeface="Arial"/>
                <a:cs typeface="Arial"/>
                <a:sym typeface="Arial"/>
              </a:rPr>
              <a:t> Préparation du titre professionnel 2020</a:t>
            </a:r>
            <a:endParaRPr b="0" sz="600">
              <a:solidFill>
                <a:srgbClr val="CE0033"/>
              </a:solidFill>
              <a:latin typeface="Arial"/>
              <a:ea typeface="Arial"/>
              <a:cs typeface="Arial"/>
              <a:sym typeface="Arial"/>
            </a:endParaRPr>
          </a:p>
          <a:p>
            <a:pPr indent="0" lvl="0" marL="0" rtl="0" algn="l">
              <a:spcBef>
                <a:spcPts val="0"/>
              </a:spcBef>
              <a:spcAft>
                <a:spcPts val="0"/>
              </a:spcAft>
              <a:buNone/>
            </a:pPr>
            <a:r>
              <a:t/>
            </a:r>
            <a:endParaRPr b="0" sz="600">
              <a:solidFill>
                <a:schemeClr val="dk2"/>
              </a:solidFill>
              <a:latin typeface="Arial"/>
              <a:ea typeface="Arial"/>
              <a:cs typeface="Arial"/>
              <a:sym typeface="Arial"/>
            </a:endParaRPr>
          </a:p>
        </p:txBody>
      </p:sp>
      <p:pic>
        <p:nvPicPr>
          <p:cNvPr id="219" name="Google Shape;219;p38"/>
          <p:cNvPicPr preferRelativeResize="0"/>
          <p:nvPr/>
        </p:nvPicPr>
        <p:blipFill>
          <a:blip r:embed="rId3">
            <a:alphaModFix/>
          </a:blip>
          <a:stretch>
            <a:fillRect/>
          </a:stretch>
        </p:blipFill>
        <p:spPr>
          <a:xfrm>
            <a:off x="30763" y="0"/>
            <a:ext cx="9082465" cy="5143501"/>
          </a:xfrm>
          <a:prstGeom prst="rect">
            <a:avLst/>
          </a:prstGeom>
          <a:noFill/>
          <a:ln>
            <a:noFill/>
          </a:ln>
        </p:spPr>
      </p:pic>
      <p:sp>
        <p:nvSpPr>
          <p:cNvPr id="220" name="Google Shape;220;p38"/>
          <p:cNvSpPr txBox="1"/>
          <p:nvPr/>
        </p:nvSpPr>
        <p:spPr>
          <a:xfrm>
            <a:off x="859781" y="433786"/>
            <a:ext cx="6581400" cy="3507600"/>
          </a:xfrm>
          <a:prstGeom prst="rect">
            <a:avLst/>
          </a:prstGeom>
          <a:noFill/>
          <a:ln>
            <a:noFill/>
          </a:ln>
        </p:spPr>
        <p:txBody>
          <a:bodyPr anchorCtr="0" anchor="t" bIns="51425" lIns="51425" spcFirstLastPara="1" rIns="51425" wrap="square" tIns="51425">
            <a:noAutofit/>
          </a:bodyPr>
          <a:lstStyle/>
          <a:p>
            <a:pPr indent="0" lvl="0" marL="0" rtl="0" algn="l">
              <a:spcBef>
                <a:spcPts val="0"/>
              </a:spcBef>
              <a:spcAft>
                <a:spcPts val="0"/>
              </a:spcAft>
              <a:buNone/>
            </a:pPr>
            <a:r>
              <a:rPr b="1" lang="fr" sz="5600">
                <a:solidFill>
                  <a:schemeClr val="lt1"/>
                </a:solidFill>
                <a:latin typeface="Roboto Condensed"/>
                <a:ea typeface="Roboto Condensed"/>
                <a:cs typeface="Roboto Condensed"/>
                <a:sym typeface="Roboto Condensed"/>
              </a:rPr>
              <a:t>RÉUSSIR</a:t>
            </a:r>
            <a:r>
              <a:rPr b="1" lang="fr" sz="5600">
                <a:solidFill>
                  <a:schemeClr val="lt1"/>
                </a:solidFill>
                <a:latin typeface="Roboto Condensed"/>
                <a:ea typeface="Roboto Condensed"/>
                <a:cs typeface="Roboto Condensed"/>
                <a:sym typeface="Roboto Condensed"/>
              </a:rPr>
              <a:t> SON PASSAGE</a:t>
            </a:r>
            <a:endParaRPr b="1" sz="56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rPr b="1" lang="fr" sz="4000">
                <a:solidFill>
                  <a:srgbClr val="CE0033"/>
                </a:solidFill>
                <a:latin typeface="Roboto Condensed"/>
                <a:ea typeface="Roboto Condensed"/>
                <a:cs typeface="Roboto Condensed"/>
                <a:sym typeface="Roboto Condensed"/>
              </a:rPr>
              <a:t>CDA - IDF</a:t>
            </a:r>
            <a:br>
              <a:rPr b="1" lang="fr" sz="5600">
                <a:solidFill>
                  <a:schemeClr val="lt1"/>
                </a:solidFill>
                <a:latin typeface="Roboto Condensed"/>
                <a:ea typeface="Roboto Condensed"/>
                <a:cs typeface="Roboto Condensed"/>
                <a:sym typeface="Roboto Condensed"/>
              </a:rPr>
            </a:br>
            <a:r>
              <a:rPr lang="fr" sz="2800">
                <a:solidFill>
                  <a:schemeClr val="lt1"/>
                </a:solidFill>
                <a:latin typeface="Roboto Condensed Light"/>
                <a:ea typeface="Roboto Condensed Light"/>
                <a:cs typeface="Roboto Condensed Light"/>
                <a:sym typeface="Roboto Condensed Light"/>
              </a:rPr>
              <a:t>11/12/2020</a:t>
            </a:r>
            <a:endParaRPr sz="1400">
              <a:solidFill>
                <a:schemeClr val="dk1"/>
              </a:solidFill>
            </a:endParaRPr>
          </a:p>
          <a:p>
            <a:pPr indent="0" lvl="0" marL="0" rtl="0" algn="l">
              <a:spcBef>
                <a:spcPts val="0"/>
              </a:spcBef>
              <a:spcAft>
                <a:spcPts val="0"/>
              </a:spcAft>
              <a:buNone/>
            </a:pPr>
            <a:r>
              <a:t/>
            </a:r>
            <a:endParaRPr b="1" sz="56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sz="5600">
              <a:solidFill>
                <a:schemeClr val="lt1"/>
              </a:solidFill>
              <a:latin typeface="Roboto Condensed"/>
              <a:ea typeface="Roboto Condensed"/>
              <a:cs typeface="Roboto Condensed"/>
              <a:sym typeface="Roboto Condensed"/>
            </a:endParaRPr>
          </a:p>
        </p:txBody>
      </p:sp>
      <p:pic>
        <p:nvPicPr>
          <p:cNvPr id="221" name="Google Shape;221;p38"/>
          <p:cNvPicPr preferRelativeResize="0"/>
          <p:nvPr/>
        </p:nvPicPr>
        <p:blipFill>
          <a:blip r:embed="rId4">
            <a:alphaModFix/>
          </a:blip>
          <a:stretch>
            <a:fillRect/>
          </a:stretch>
        </p:blipFill>
        <p:spPr>
          <a:xfrm>
            <a:off x="923239" y="3990862"/>
            <a:ext cx="1744691" cy="5970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9"/>
          <p:cNvSpPr txBox="1"/>
          <p:nvPr/>
        </p:nvSpPr>
        <p:spPr>
          <a:xfrm>
            <a:off x="580350" y="232950"/>
            <a:ext cx="8194500" cy="4677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fr" sz="3100">
                <a:solidFill>
                  <a:srgbClr val="CE0033"/>
                </a:solidFill>
                <a:latin typeface="Roboto Condensed"/>
                <a:ea typeface="Roboto Condensed"/>
                <a:cs typeface="Roboto Condensed"/>
                <a:sym typeface="Roboto Condensed"/>
              </a:rPr>
              <a:t>SOMMAIRE GENERAL  </a:t>
            </a:r>
            <a:endParaRPr b="1" sz="3100">
              <a:solidFill>
                <a:srgbClr val="CE0033"/>
              </a:solidFill>
              <a:latin typeface="Roboto Condensed"/>
              <a:ea typeface="Roboto Condensed"/>
              <a:cs typeface="Roboto Condensed"/>
              <a:sym typeface="Roboto Condensed"/>
            </a:endParaRPr>
          </a:p>
          <a:p>
            <a:pPr indent="0" lvl="0" marL="0" rtl="0" algn="l">
              <a:spcBef>
                <a:spcPts val="1100"/>
              </a:spcBef>
              <a:spcAft>
                <a:spcPts val="0"/>
              </a:spcAft>
              <a:buNone/>
            </a:pPr>
            <a:r>
              <a:t/>
            </a:r>
            <a:endParaRPr b="1" sz="3100">
              <a:solidFill>
                <a:srgbClr val="CE0033"/>
              </a:solidFill>
              <a:latin typeface="Roboto Condensed"/>
              <a:ea typeface="Roboto Condensed"/>
              <a:cs typeface="Roboto Condensed"/>
              <a:sym typeface="Roboto Condensed"/>
            </a:endParaRPr>
          </a:p>
          <a:p>
            <a:pPr indent="-317500" lvl="0" marL="457200" rtl="0" algn="l">
              <a:spcBef>
                <a:spcPts val="1100"/>
              </a:spcBef>
              <a:spcAft>
                <a:spcPts val="0"/>
              </a:spcAft>
              <a:buClr>
                <a:schemeClr val="dk1"/>
              </a:buClr>
              <a:buSzPts val="1400"/>
              <a:buFont typeface="Nunito Sans Black"/>
              <a:buAutoNum type="arabicPeriod"/>
            </a:pPr>
            <a:r>
              <a:rPr lang="fr" sz="1400">
                <a:solidFill>
                  <a:schemeClr val="dk1"/>
                </a:solidFill>
                <a:latin typeface="Nunito Sans Black"/>
                <a:ea typeface="Nunito Sans Black"/>
                <a:cs typeface="Nunito Sans Black"/>
                <a:sym typeface="Nunito Sans Black"/>
              </a:rPr>
              <a:t>LA PRÉPARATION</a:t>
            </a:r>
            <a:endParaRPr sz="1400">
              <a:solidFill>
                <a:schemeClr val="dk1"/>
              </a:solidFill>
              <a:latin typeface="Nunito Sans Black"/>
              <a:ea typeface="Nunito Sans Black"/>
              <a:cs typeface="Nunito Sans Black"/>
              <a:sym typeface="Nunito Sans Black"/>
            </a:endParaRPr>
          </a:p>
          <a:p>
            <a:pPr indent="0" lvl="0" marL="914400" rtl="0" algn="l">
              <a:lnSpc>
                <a:spcPct val="115000"/>
              </a:lnSpc>
              <a:spcBef>
                <a:spcPts val="600"/>
              </a:spcBef>
              <a:spcAft>
                <a:spcPts val="0"/>
              </a:spcAft>
              <a:buNone/>
            </a:pPr>
            <a:r>
              <a:rPr lang="fr" sz="1300">
                <a:solidFill>
                  <a:schemeClr val="dk1"/>
                </a:solidFill>
                <a:latin typeface="Nunito Sans"/>
                <a:ea typeface="Nunito Sans"/>
                <a:cs typeface="Nunito Sans"/>
                <a:sym typeface="Nunito Sans"/>
              </a:rPr>
              <a:t> </a:t>
            </a:r>
            <a:endParaRPr sz="1300">
              <a:solidFill>
                <a:schemeClr val="dk1"/>
              </a:solidFill>
              <a:latin typeface="Nunito Sans"/>
              <a:ea typeface="Nunito Sans"/>
              <a:cs typeface="Nunito Sans"/>
              <a:sym typeface="Nunito Sans"/>
            </a:endParaRPr>
          </a:p>
          <a:p>
            <a:pPr indent="-317500" lvl="0" marL="457200" rtl="0" algn="l">
              <a:spcBef>
                <a:spcPts val="500"/>
              </a:spcBef>
              <a:spcAft>
                <a:spcPts val="0"/>
              </a:spcAft>
              <a:buClr>
                <a:schemeClr val="dk1"/>
              </a:buClr>
              <a:buSzPts val="1400"/>
              <a:buFont typeface="Nunito Sans Black"/>
              <a:buAutoNum type="arabicPeriod"/>
            </a:pPr>
            <a:r>
              <a:rPr lang="fr" sz="1400">
                <a:solidFill>
                  <a:schemeClr val="dk1"/>
                </a:solidFill>
                <a:latin typeface="Nunito Sans Black"/>
                <a:ea typeface="Nunito Sans Black"/>
                <a:cs typeface="Nunito Sans Black"/>
                <a:sym typeface="Nunito Sans Black"/>
              </a:rPr>
              <a:t>L’ATTITUDE</a:t>
            </a:r>
            <a:endParaRPr sz="1400">
              <a:solidFill>
                <a:schemeClr val="dk1"/>
              </a:solidFill>
              <a:latin typeface="Nunito Sans Black"/>
              <a:ea typeface="Nunito Sans Black"/>
              <a:cs typeface="Nunito Sans Black"/>
              <a:sym typeface="Nunito Sans Black"/>
            </a:endParaRPr>
          </a:p>
          <a:p>
            <a:pPr indent="0" lvl="0" marL="457200" rtl="0" algn="l">
              <a:lnSpc>
                <a:spcPct val="115000"/>
              </a:lnSpc>
              <a:spcBef>
                <a:spcPts val="600"/>
              </a:spcBef>
              <a:spcAft>
                <a:spcPts val="0"/>
              </a:spcAft>
              <a:buNone/>
            </a:pPr>
            <a:r>
              <a:t/>
            </a:r>
            <a:endParaRPr sz="1300">
              <a:solidFill>
                <a:schemeClr val="dk1"/>
              </a:solidFill>
              <a:latin typeface="Nunito Sans"/>
              <a:ea typeface="Nunito Sans"/>
              <a:cs typeface="Nunito Sans"/>
              <a:sym typeface="Nunito Sans"/>
            </a:endParaRPr>
          </a:p>
          <a:p>
            <a:pPr indent="-317500" lvl="0" marL="457200" rtl="0" algn="l">
              <a:spcBef>
                <a:spcPts val="500"/>
              </a:spcBef>
              <a:spcAft>
                <a:spcPts val="0"/>
              </a:spcAft>
              <a:buClr>
                <a:schemeClr val="dk1"/>
              </a:buClr>
              <a:buSzPts val="1400"/>
              <a:buFont typeface="Nunito Sans Black"/>
              <a:buAutoNum type="arabicPeriod"/>
            </a:pPr>
            <a:r>
              <a:rPr lang="fr" sz="1400">
                <a:solidFill>
                  <a:schemeClr val="dk1"/>
                </a:solidFill>
                <a:latin typeface="Nunito Sans Black"/>
                <a:ea typeface="Nunito Sans Black"/>
                <a:cs typeface="Nunito Sans Black"/>
                <a:sym typeface="Nunito Sans Black"/>
              </a:rPr>
              <a:t>LE DISCOURS</a:t>
            </a:r>
            <a:endParaRPr sz="1400">
              <a:solidFill>
                <a:schemeClr val="dk1"/>
              </a:solidFill>
              <a:latin typeface="Nunito Sans Black"/>
              <a:ea typeface="Nunito Sans Black"/>
              <a:cs typeface="Nunito Sans Black"/>
              <a:sym typeface="Nunito Sans Black"/>
            </a:endParaRPr>
          </a:p>
          <a:p>
            <a:pPr indent="0" lvl="0" marL="457200" rtl="0" algn="l">
              <a:spcBef>
                <a:spcPts val="600"/>
              </a:spcBef>
              <a:spcAft>
                <a:spcPts val="0"/>
              </a:spcAft>
              <a:buNone/>
            </a:pPr>
            <a:r>
              <a:t/>
            </a:r>
            <a:endParaRPr sz="1400">
              <a:solidFill>
                <a:schemeClr val="dk1"/>
              </a:solidFill>
              <a:latin typeface="Nunito Sans Black"/>
              <a:ea typeface="Nunito Sans Black"/>
              <a:cs typeface="Nunito Sans Black"/>
              <a:sym typeface="Nunito Sans Black"/>
            </a:endParaRPr>
          </a:p>
          <a:p>
            <a:pPr indent="-317500" lvl="0" marL="457200" rtl="0" algn="l">
              <a:spcBef>
                <a:spcPts val="600"/>
              </a:spcBef>
              <a:spcAft>
                <a:spcPts val="0"/>
              </a:spcAft>
              <a:buClr>
                <a:schemeClr val="dk1"/>
              </a:buClr>
              <a:buSzPts val="1400"/>
              <a:buFont typeface="Nunito Sans Black"/>
              <a:buAutoNum type="arabicPeriod"/>
            </a:pPr>
            <a:r>
              <a:rPr lang="fr" sz="1400">
                <a:solidFill>
                  <a:schemeClr val="dk1"/>
                </a:solidFill>
                <a:latin typeface="Nunito Sans Black"/>
                <a:ea typeface="Nunito Sans Black"/>
                <a:cs typeface="Nunito Sans Black"/>
                <a:sym typeface="Nunito Sans Black"/>
              </a:rPr>
              <a:t>LE SUPPORT DE PRÉSENTATION</a:t>
            </a:r>
            <a:endParaRPr sz="1400">
              <a:solidFill>
                <a:schemeClr val="dk1"/>
              </a:solidFill>
              <a:latin typeface="Nunito Sans Black"/>
              <a:ea typeface="Nunito Sans Black"/>
              <a:cs typeface="Nunito Sans Black"/>
              <a:sym typeface="Nunito Sans Black"/>
            </a:endParaRPr>
          </a:p>
          <a:p>
            <a:pPr indent="0" lvl="0" marL="457200" rtl="0" algn="l">
              <a:spcBef>
                <a:spcPts val="600"/>
              </a:spcBef>
              <a:spcAft>
                <a:spcPts val="0"/>
              </a:spcAft>
              <a:buNone/>
            </a:pPr>
            <a:r>
              <a:t/>
            </a:r>
            <a:endParaRPr sz="1400">
              <a:solidFill>
                <a:schemeClr val="dk1"/>
              </a:solidFill>
              <a:latin typeface="Nunito Sans Black"/>
              <a:ea typeface="Nunito Sans Black"/>
              <a:cs typeface="Nunito Sans Black"/>
              <a:sym typeface="Nunito Sans Black"/>
            </a:endParaRPr>
          </a:p>
          <a:p>
            <a:pPr indent="-317500" lvl="0" marL="457200" rtl="0" algn="l">
              <a:spcBef>
                <a:spcPts val="600"/>
              </a:spcBef>
              <a:spcAft>
                <a:spcPts val="0"/>
              </a:spcAft>
              <a:buClr>
                <a:schemeClr val="dk1"/>
              </a:buClr>
              <a:buSzPts val="1400"/>
              <a:buFont typeface="Nunito Sans Black"/>
              <a:buAutoNum type="arabicPeriod"/>
            </a:pPr>
            <a:r>
              <a:rPr lang="fr" sz="1400">
                <a:solidFill>
                  <a:schemeClr val="dk1"/>
                </a:solidFill>
                <a:latin typeface="Nunito Sans Black"/>
                <a:ea typeface="Nunito Sans Black"/>
                <a:cs typeface="Nunito Sans Black"/>
                <a:sym typeface="Nunito Sans Black"/>
              </a:rPr>
              <a:t>LE RUN</a:t>
            </a:r>
            <a:endParaRPr sz="1400">
              <a:solidFill>
                <a:schemeClr val="dk1"/>
              </a:solidFill>
              <a:latin typeface="Nunito Sans Black"/>
              <a:ea typeface="Nunito Sans Black"/>
              <a:cs typeface="Nunito Sans Black"/>
              <a:sym typeface="Nunito Sans Black"/>
            </a:endParaRPr>
          </a:p>
          <a:p>
            <a:pPr indent="0" lvl="0" marL="457200" rtl="0" algn="l">
              <a:lnSpc>
                <a:spcPct val="115000"/>
              </a:lnSpc>
              <a:spcBef>
                <a:spcPts val="600"/>
              </a:spcBef>
              <a:spcAft>
                <a:spcPts val="0"/>
              </a:spcAft>
              <a:buNone/>
            </a:pPr>
            <a:r>
              <a:t/>
            </a:r>
            <a:endParaRPr sz="1300">
              <a:solidFill>
                <a:schemeClr val="dk1"/>
              </a:solidFill>
              <a:latin typeface="Nunito Sans Black"/>
              <a:ea typeface="Nunito Sans Black"/>
              <a:cs typeface="Nunito Sans Black"/>
              <a:sym typeface="Nunito Sans Black"/>
            </a:endParaRPr>
          </a:p>
          <a:p>
            <a:pPr indent="0" lvl="0" marL="914400" rtl="0" algn="l">
              <a:lnSpc>
                <a:spcPct val="115000"/>
              </a:lnSpc>
              <a:spcBef>
                <a:spcPts val="500"/>
              </a:spcBef>
              <a:spcAft>
                <a:spcPts val="0"/>
              </a:spcAft>
              <a:buNone/>
            </a:pPr>
            <a:r>
              <a:t/>
            </a:r>
            <a:endParaRPr sz="1400">
              <a:solidFill>
                <a:schemeClr val="dk1"/>
              </a:solidFill>
              <a:latin typeface="Nunito Sans"/>
              <a:ea typeface="Nunito Sans"/>
              <a:cs typeface="Nunito Sans"/>
              <a:sym typeface="Nunito Sans"/>
            </a:endParaRPr>
          </a:p>
          <a:p>
            <a:pPr indent="0" lvl="0" marL="457200" rtl="0" algn="l">
              <a:lnSpc>
                <a:spcPct val="115000"/>
              </a:lnSpc>
              <a:spcBef>
                <a:spcPts val="500"/>
              </a:spcBef>
              <a:spcAft>
                <a:spcPts val="1000"/>
              </a:spcAft>
              <a:buNone/>
            </a:pPr>
            <a:r>
              <a:t/>
            </a:r>
            <a:endParaRPr sz="1000">
              <a:latin typeface="Nunito Sans Light"/>
              <a:ea typeface="Nunito Sans Light"/>
              <a:cs typeface="Nunito Sans Light"/>
              <a:sym typeface="Nunito Sans Light"/>
            </a:endParaRPr>
          </a:p>
        </p:txBody>
      </p:sp>
      <p:sp>
        <p:nvSpPr>
          <p:cNvPr id="227" name="Google Shape;227;p39"/>
          <p:cNvSpPr txBox="1"/>
          <p:nvPr/>
        </p:nvSpPr>
        <p:spPr>
          <a:xfrm>
            <a:off x="4457180" y="4860000"/>
            <a:ext cx="4304400" cy="283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fr" sz="600">
                <a:latin typeface="Nunito Sans"/>
                <a:ea typeface="Nunito Sans"/>
                <a:cs typeface="Nunito Sans"/>
                <a:sym typeface="Nunito Sans"/>
              </a:rPr>
              <a:t>                                                                                                                                                        Simplon - Titre Professionnel 2020</a:t>
            </a:r>
            <a:endParaRPr sz="600">
              <a:latin typeface="Nunito Sans"/>
              <a:ea typeface="Nunito Sans"/>
              <a:cs typeface="Nunito Sans"/>
              <a:sym typeface="Nunito Sans"/>
            </a:endParaRPr>
          </a:p>
        </p:txBody>
      </p:sp>
      <p:sp>
        <p:nvSpPr>
          <p:cNvPr id="228" name="Google Shape;228;p39"/>
          <p:cNvSpPr txBox="1"/>
          <p:nvPr>
            <p:ph idx="12" type="sldNum"/>
          </p:nvPr>
        </p:nvSpPr>
        <p:spPr>
          <a:xfrm>
            <a:off x="859775" y="7827000"/>
            <a:ext cx="4716900" cy="351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fld id="{00000000-1234-1234-1234-123412341234}" type="slidenum">
              <a:rPr lang="fr"/>
              <a:t>‹#›</a:t>
            </a:fld>
            <a:r>
              <a:rPr lang="fr"/>
              <a:t> </a:t>
            </a:r>
            <a:r>
              <a:rPr b="0" lang="fr" sz="600">
                <a:solidFill>
                  <a:schemeClr val="dk1"/>
                </a:solidFill>
                <a:latin typeface="Arial"/>
                <a:ea typeface="Arial"/>
                <a:cs typeface="Arial"/>
                <a:sym typeface="Arial"/>
              </a:rPr>
              <a:t>• Simplon •</a:t>
            </a:r>
            <a:r>
              <a:rPr b="0" lang="fr" sz="600">
                <a:solidFill>
                  <a:srgbClr val="CE0033"/>
                </a:solidFill>
                <a:latin typeface="Arial"/>
                <a:ea typeface="Arial"/>
                <a:cs typeface="Arial"/>
                <a:sym typeface="Arial"/>
              </a:rPr>
              <a:t> Préparation du titre professionnel 2020</a:t>
            </a:r>
            <a:endParaRPr b="0" sz="600">
              <a:solidFill>
                <a:srgbClr val="CE0033"/>
              </a:solidFill>
              <a:latin typeface="Arial"/>
              <a:ea typeface="Arial"/>
              <a:cs typeface="Arial"/>
              <a:sym typeface="Arial"/>
            </a:endParaRPr>
          </a:p>
          <a:p>
            <a:pPr indent="0" lvl="0" marL="0" rtl="0" algn="l">
              <a:spcBef>
                <a:spcPts val="0"/>
              </a:spcBef>
              <a:spcAft>
                <a:spcPts val="0"/>
              </a:spcAft>
              <a:buNone/>
            </a:pPr>
            <a:r>
              <a:t/>
            </a:r>
            <a:endParaRPr b="0" sz="600">
              <a:solidFill>
                <a:schemeClr val="dk2"/>
              </a:solidFill>
              <a:latin typeface="Arial"/>
              <a:ea typeface="Arial"/>
              <a:cs typeface="Arial"/>
              <a:sym typeface="Arial"/>
            </a:endParaRPr>
          </a:p>
        </p:txBody>
      </p:sp>
      <p:sp>
        <p:nvSpPr>
          <p:cNvPr id="229" name="Google Shape;229;p39"/>
          <p:cNvSpPr/>
          <p:nvPr/>
        </p:nvSpPr>
        <p:spPr>
          <a:xfrm>
            <a:off x="333375" y="252050"/>
            <a:ext cx="8428200" cy="4497900"/>
          </a:xfrm>
          <a:prstGeom prst="rect">
            <a:avLst/>
          </a:prstGeom>
          <a:noFill/>
          <a:ln cap="flat" cmpd="sng" w="19050">
            <a:solidFill>
              <a:srgbClr val="CE003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sz="1400">
              <a:solidFill>
                <a:srgbClr val="000000"/>
              </a:solidFill>
              <a:latin typeface="Nunito Sans"/>
              <a:ea typeface="Nunito Sans"/>
              <a:cs typeface="Nunito Sans"/>
              <a:sym typeface="Nunito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33" name="Shape 233"/>
        <p:cNvGrpSpPr/>
        <p:nvPr/>
      </p:nvGrpSpPr>
      <p:grpSpPr>
        <a:xfrm>
          <a:off x="0" y="0"/>
          <a:ext cx="0" cy="0"/>
          <a:chOff x="0" y="0"/>
          <a:chExt cx="0" cy="0"/>
        </a:xfrm>
      </p:grpSpPr>
      <p:cxnSp>
        <p:nvCxnSpPr>
          <p:cNvPr id="234" name="Google Shape;234;p40"/>
          <p:cNvCxnSpPr>
            <a:stCxn id="235" idx="0"/>
            <a:endCxn id="236" idx="4"/>
          </p:cNvCxnSpPr>
          <p:nvPr/>
        </p:nvCxnSpPr>
        <p:spPr>
          <a:xfrm>
            <a:off x="3550143" y="974214"/>
            <a:ext cx="0" cy="2990400"/>
          </a:xfrm>
          <a:prstGeom prst="straightConnector1">
            <a:avLst/>
          </a:prstGeom>
          <a:noFill/>
          <a:ln cap="flat" cmpd="sng" w="76200">
            <a:solidFill>
              <a:srgbClr val="ED0036"/>
            </a:solidFill>
            <a:prstDash val="solid"/>
            <a:round/>
            <a:headEnd len="med" w="med" type="none"/>
            <a:tailEnd len="med" w="med" type="none"/>
          </a:ln>
        </p:spPr>
      </p:cxnSp>
      <p:sp>
        <p:nvSpPr>
          <p:cNvPr id="237" name="Google Shape;237;p40"/>
          <p:cNvSpPr/>
          <p:nvPr/>
        </p:nvSpPr>
        <p:spPr>
          <a:xfrm>
            <a:off x="122756" y="85931"/>
            <a:ext cx="478800" cy="478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238" name="Google Shape;238;p40"/>
          <p:cNvSpPr/>
          <p:nvPr/>
        </p:nvSpPr>
        <p:spPr>
          <a:xfrm>
            <a:off x="-60550" y="0"/>
            <a:ext cx="2909700" cy="5167800"/>
          </a:xfrm>
          <a:prstGeom prst="rect">
            <a:avLst/>
          </a:prstGeom>
          <a:solidFill>
            <a:srgbClr val="CE0033"/>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239" name="Google Shape;239;p40"/>
          <p:cNvSpPr txBox="1"/>
          <p:nvPr/>
        </p:nvSpPr>
        <p:spPr>
          <a:xfrm>
            <a:off x="-4075" y="695920"/>
            <a:ext cx="2745300" cy="1178400"/>
          </a:xfrm>
          <a:prstGeom prst="rect">
            <a:avLst/>
          </a:prstGeom>
          <a:noFill/>
          <a:ln>
            <a:noFill/>
          </a:ln>
        </p:spPr>
        <p:txBody>
          <a:bodyPr anchorCtr="0" anchor="t" bIns="91425" lIns="91425" spcFirstLastPara="1" rIns="91425" wrap="square" tIns="91425">
            <a:noAutofit/>
          </a:bodyPr>
          <a:lstStyle/>
          <a:p>
            <a:pPr indent="-139700" lvl="0" marL="139700" marR="0" rtl="0" algn="ctr">
              <a:lnSpc>
                <a:spcPct val="100000"/>
              </a:lnSpc>
              <a:spcBef>
                <a:spcPts val="0"/>
              </a:spcBef>
              <a:spcAft>
                <a:spcPts val="0"/>
              </a:spcAft>
              <a:buClr>
                <a:srgbClr val="CE0033"/>
              </a:buClr>
              <a:buFont typeface="Ubuntu"/>
              <a:buNone/>
            </a:pPr>
            <a:r>
              <a:rPr b="1" lang="fr" sz="2700">
                <a:solidFill>
                  <a:srgbClr val="FFFFFF"/>
                </a:solidFill>
                <a:latin typeface="Ubuntu"/>
                <a:ea typeface="Ubuntu"/>
                <a:cs typeface="Ubuntu"/>
                <a:sym typeface="Ubuntu"/>
              </a:rPr>
              <a:t>La préparation</a:t>
            </a:r>
            <a:endParaRPr b="1" sz="2700">
              <a:solidFill>
                <a:srgbClr val="FFFFFF"/>
              </a:solidFill>
              <a:latin typeface="Ubuntu"/>
              <a:ea typeface="Ubuntu"/>
              <a:cs typeface="Ubuntu"/>
              <a:sym typeface="Ubuntu"/>
            </a:endParaRPr>
          </a:p>
        </p:txBody>
      </p:sp>
      <p:grpSp>
        <p:nvGrpSpPr>
          <p:cNvPr id="240" name="Google Shape;240;p40"/>
          <p:cNvGrpSpPr/>
          <p:nvPr/>
        </p:nvGrpSpPr>
        <p:grpSpPr>
          <a:xfrm>
            <a:off x="3344841" y="2686119"/>
            <a:ext cx="410625" cy="410400"/>
            <a:chOff x="6635826" y="2231701"/>
            <a:chExt cx="1095000" cy="1094400"/>
          </a:xfrm>
        </p:grpSpPr>
        <p:sp>
          <p:nvSpPr>
            <p:cNvPr id="241" name="Google Shape;241;p40"/>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42" name="Google Shape;242;p40"/>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243" name="Google Shape;243;p40"/>
          <p:cNvGrpSpPr/>
          <p:nvPr/>
        </p:nvGrpSpPr>
        <p:grpSpPr>
          <a:xfrm>
            <a:off x="3344841" y="1839707"/>
            <a:ext cx="410625" cy="410400"/>
            <a:chOff x="6635826" y="2231701"/>
            <a:chExt cx="1095000" cy="1094400"/>
          </a:xfrm>
        </p:grpSpPr>
        <p:sp>
          <p:nvSpPr>
            <p:cNvPr id="244" name="Google Shape;244;p40"/>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45" name="Google Shape;245;p40"/>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246" name="Google Shape;246;p40"/>
          <p:cNvGrpSpPr/>
          <p:nvPr/>
        </p:nvGrpSpPr>
        <p:grpSpPr>
          <a:xfrm>
            <a:off x="3344841" y="3602602"/>
            <a:ext cx="410625" cy="410400"/>
            <a:chOff x="6635826" y="2231701"/>
            <a:chExt cx="1095000" cy="1094400"/>
          </a:xfrm>
        </p:grpSpPr>
        <p:sp>
          <p:nvSpPr>
            <p:cNvPr id="247" name="Google Shape;247;p40"/>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36" name="Google Shape;236;p40"/>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sp>
        <p:nvSpPr>
          <p:cNvPr id="248" name="Google Shape;248;p40"/>
          <p:cNvSpPr/>
          <p:nvPr/>
        </p:nvSpPr>
        <p:spPr>
          <a:xfrm rot="1871">
            <a:off x="4296675" y="1795762"/>
            <a:ext cx="4410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Répéter sa présentation</a:t>
            </a:r>
            <a:br>
              <a:rPr lang="fr" sz="1100">
                <a:solidFill>
                  <a:schemeClr val="dk1"/>
                </a:solidFill>
              </a:rPr>
            </a:br>
            <a:r>
              <a:rPr lang="fr" sz="1100">
                <a:solidFill>
                  <a:schemeClr val="dk1"/>
                </a:solidFill>
              </a:rPr>
              <a:t>C’est primordial d’avoir déjà fait </a:t>
            </a:r>
            <a:r>
              <a:rPr b="1" lang="fr" sz="1100">
                <a:solidFill>
                  <a:schemeClr val="dk1"/>
                </a:solidFill>
              </a:rPr>
              <a:t>plusieurs fois</a:t>
            </a:r>
            <a:r>
              <a:rPr lang="fr" sz="1100">
                <a:solidFill>
                  <a:schemeClr val="dk1"/>
                </a:solidFill>
              </a:rPr>
              <a:t> sa présentation</a:t>
            </a:r>
            <a:endParaRPr b="1" sz="1100">
              <a:latin typeface="Ubuntu"/>
              <a:ea typeface="Ubuntu"/>
              <a:cs typeface="Ubuntu"/>
              <a:sym typeface="Ubuntu"/>
            </a:endParaRPr>
          </a:p>
        </p:txBody>
      </p:sp>
      <p:sp>
        <p:nvSpPr>
          <p:cNvPr id="249" name="Google Shape;249;p40"/>
          <p:cNvSpPr/>
          <p:nvPr/>
        </p:nvSpPr>
        <p:spPr>
          <a:xfrm rot="1871">
            <a:off x="4296675" y="2652500"/>
            <a:ext cx="4410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Se chronométrer lors des répétitions</a:t>
            </a:r>
            <a:endParaRPr sz="1100">
              <a:solidFill>
                <a:schemeClr val="dk1"/>
              </a:solidFill>
            </a:endParaRPr>
          </a:p>
          <a:p>
            <a:pPr indent="0" lvl="0" marL="0" rtl="0" algn="just">
              <a:spcBef>
                <a:spcPts val="0"/>
              </a:spcBef>
              <a:spcAft>
                <a:spcPts val="0"/>
              </a:spcAft>
              <a:buClr>
                <a:schemeClr val="dk1"/>
              </a:buClr>
              <a:buSzPts val="1000"/>
              <a:buFont typeface="Ubuntu"/>
              <a:buNone/>
            </a:pPr>
            <a:r>
              <a:rPr lang="fr" sz="1100">
                <a:solidFill>
                  <a:schemeClr val="dk1"/>
                </a:solidFill>
                <a:latin typeface="Ubuntu"/>
                <a:ea typeface="Ubuntu"/>
                <a:cs typeface="Ubuntu"/>
                <a:sym typeface="Ubuntu"/>
              </a:rPr>
              <a:t>Les répétitions doivent servir à bien </a:t>
            </a:r>
            <a:r>
              <a:rPr b="1" lang="fr" sz="1100">
                <a:solidFill>
                  <a:schemeClr val="dk1"/>
                </a:solidFill>
                <a:latin typeface="Ubuntu"/>
                <a:ea typeface="Ubuntu"/>
                <a:cs typeface="Ubuntu"/>
                <a:sym typeface="Ubuntu"/>
              </a:rPr>
              <a:t>timer</a:t>
            </a:r>
            <a:r>
              <a:rPr lang="fr" sz="1100">
                <a:solidFill>
                  <a:schemeClr val="dk1"/>
                </a:solidFill>
                <a:latin typeface="Ubuntu"/>
                <a:ea typeface="Ubuntu"/>
                <a:cs typeface="Ubuntu"/>
                <a:sym typeface="Ubuntu"/>
              </a:rPr>
              <a:t> la présentation</a:t>
            </a:r>
            <a:endParaRPr b="1" sz="1300" u="sng">
              <a:latin typeface="Ubuntu"/>
              <a:ea typeface="Ubuntu"/>
              <a:cs typeface="Ubuntu"/>
              <a:sym typeface="Ubuntu"/>
            </a:endParaRPr>
          </a:p>
        </p:txBody>
      </p:sp>
      <p:sp>
        <p:nvSpPr>
          <p:cNvPr id="250" name="Google Shape;250;p40"/>
          <p:cNvSpPr txBox="1"/>
          <p:nvPr/>
        </p:nvSpPr>
        <p:spPr>
          <a:xfrm>
            <a:off x="3887869" y="1779113"/>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2</a:t>
            </a:r>
            <a:endParaRPr b="1" sz="2700">
              <a:solidFill>
                <a:srgbClr val="ED0036"/>
              </a:solidFill>
              <a:latin typeface="Ubuntu"/>
              <a:ea typeface="Ubuntu"/>
              <a:cs typeface="Ubuntu"/>
              <a:sym typeface="Ubuntu"/>
            </a:endParaRPr>
          </a:p>
        </p:txBody>
      </p:sp>
      <p:sp>
        <p:nvSpPr>
          <p:cNvPr id="251" name="Google Shape;251;p40"/>
          <p:cNvSpPr txBox="1"/>
          <p:nvPr/>
        </p:nvSpPr>
        <p:spPr>
          <a:xfrm>
            <a:off x="3887869" y="2685288"/>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3</a:t>
            </a:r>
            <a:endParaRPr b="1" sz="2700">
              <a:solidFill>
                <a:srgbClr val="ED0036"/>
              </a:solidFill>
              <a:latin typeface="Ubuntu"/>
              <a:ea typeface="Ubuntu"/>
              <a:cs typeface="Ubuntu"/>
              <a:sym typeface="Ubuntu"/>
            </a:endParaRPr>
          </a:p>
        </p:txBody>
      </p:sp>
      <p:sp>
        <p:nvSpPr>
          <p:cNvPr id="252" name="Google Shape;252;p40"/>
          <p:cNvSpPr txBox="1"/>
          <p:nvPr/>
        </p:nvSpPr>
        <p:spPr>
          <a:xfrm>
            <a:off x="3887869" y="3553181"/>
            <a:ext cx="321000" cy="4104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4</a:t>
            </a:r>
            <a:endParaRPr b="1" sz="2700">
              <a:solidFill>
                <a:srgbClr val="ED0036"/>
              </a:solidFill>
              <a:latin typeface="Ubuntu"/>
              <a:ea typeface="Ubuntu"/>
              <a:cs typeface="Ubuntu"/>
              <a:sym typeface="Ubuntu"/>
            </a:endParaRPr>
          </a:p>
        </p:txBody>
      </p:sp>
      <p:pic>
        <p:nvPicPr>
          <p:cNvPr id="253" name="Google Shape;253;p40"/>
          <p:cNvPicPr preferRelativeResize="0"/>
          <p:nvPr/>
        </p:nvPicPr>
        <p:blipFill>
          <a:blip r:embed="rId3">
            <a:alphaModFix/>
          </a:blip>
          <a:stretch>
            <a:fillRect/>
          </a:stretch>
        </p:blipFill>
        <p:spPr>
          <a:xfrm>
            <a:off x="985030" y="2020463"/>
            <a:ext cx="843656" cy="843656"/>
          </a:xfrm>
          <a:prstGeom prst="rect">
            <a:avLst/>
          </a:prstGeom>
          <a:noFill/>
          <a:ln>
            <a:noFill/>
          </a:ln>
        </p:spPr>
      </p:pic>
      <p:sp>
        <p:nvSpPr>
          <p:cNvPr id="254" name="Google Shape;254;p40"/>
          <p:cNvSpPr/>
          <p:nvPr/>
        </p:nvSpPr>
        <p:spPr>
          <a:xfrm rot="1870">
            <a:off x="4295175" y="3572950"/>
            <a:ext cx="4413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Tout lancer avant la présentation</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latin typeface="Ubuntu"/>
                <a:ea typeface="Ubuntu"/>
                <a:cs typeface="Ubuntu"/>
                <a:sym typeface="Ubuntu"/>
              </a:rPr>
              <a:t>Serveur, logiciel de présentation, ...</a:t>
            </a:r>
            <a:endParaRPr b="1" sz="1100">
              <a:solidFill>
                <a:srgbClr val="CE0033"/>
              </a:solidFill>
              <a:latin typeface="Ubuntu"/>
              <a:ea typeface="Ubuntu"/>
              <a:cs typeface="Ubuntu"/>
              <a:sym typeface="Ubuntu"/>
            </a:endParaRPr>
          </a:p>
        </p:txBody>
      </p:sp>
      <p:grpSp>
        <p:nvGrpSpPr>
          <p:cNvPr id="255" name="Google Shape;255;p40"/>
          <p:cNvGrpSpPr/>
          <p:nvPr/>
        </p:nvGrpSpPr>
        <p:grpSpPr>
          <a:xfrm>
            <a:off x="3344841" y="925307"/>
            <a:ext cx="410625" cy="410400"/>
            <a:chOff x="6635826" y="2231701"/>
            <a:chExt cx="1095000" cy="1094400"/>
          </a:xfrm>
        </p:grpSpPr>
        <p:sp>
          <p:nvSpPr>
            <p:cNvPr id="256" name="Google Shape;256;p40"/>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35" name="Google Shape;235;p40"/>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sp>
        <p:nvSpPr>
          <p:cNvPr id="257" name="Google Shape;257;p40"/>
          <p:cNvSpPr/>
          <p:nvPr/>
        </p:nvSpPr>
        <p:spPr>
          <a:xfrm rot="1871">
            <a:off x="4296675" y="881362"/>
            <a:ext cx="4410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Faire relire sa présentation</a:t>
            </a:r>
            <a:br>
              <a:rPr lang="fr" sz="1100">
                <a:solidFill>
                  <a:schemeClr val="dk1"/>
                </a:solidFill>
              </a:rPr>
            </a:br>
            <a:r>
              <a:rPr b="1" lang="fr" sz="1100">
                <a:solidFill>
                  <a:schemeClr val="dk1"/>
                </a:solidFill>
              </a:rPr>
              <a:t>Aucune </a:t>
            </a:r>
            <a:r>
              <a:rPr lang="fr" sz="1100">
                <a:solidFill>
                  <a:schemeClr val="dk1"/>
                </a:solidFill>
              </a:rPr>
              <a:t>faute d’orthographe</a:t>
            </a:r>
            <a:endParaRPr b="1" sz="1100">
              <a:latin typeface="Ubuntu"/>
              <a:ea typeface="Ubuntu"/>
              <a:cs typeface="Ubuntu"/>
              <a:sym typeface="Ubuntu"/>
            </a:endParaRPr>
          </a:p>
        </p:txBody>
      </p:sp>
      <p:sp>
        <p:nvSpPr>
          <p:cNvPr id="258" name="Google Shape;258;p40"/>
          <p:cNvSpPr txBox="1"/>
          <p:nvPr/>
        </p:nvSpPr>
        <p:spPr>
          <a:xfrm>
            <a:off x="3887869" y="864713"/>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1</a:t>
            </a:r>
            <a:endParaRPr b="1" sz="2700">
              <a:solidFill>
                <a:srgbClr val="ED0036"/>
              </a:solidFill>
              <a:latin typeface="Ubuntu"/>
              <a:ea typeface="Ubuntu"/>
              <a:cs typeface="Ubuntu"/>
              <a:sym typeface="Ubuntu"/>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62" name="Shape 262"/>
        <p:cNvGrpSpPr/>
        <p:nvPr/>
      </p:nvGrpSpPr>
      <p:grpSpPr>
        <a:xfrm>
          <a:off x="0" y="0"/>
          <a:ext cx="0" cy="0"/>
          <a:chOff x="0" y="0"/>
          <a:chExt cx="0" cy="0"/>
        </a:xfrm>
      </p:grpSpPr>
      <p:cxnSp>
        <p:nvCxnSpPr>
          <p:cNvPr id="263" name="Google Shape;263;p41"/>
          <p:cNvCxnSpPr>
            <a:stCxn id="264" idx="0"/>
            <a:endCxn id="265" idx="4"/>
          </p:cNvCxnSpPr>
          <p:nvPr/>
        </p:nvCxnSpPr>
        <p:spPr>
          <a:xfrm>
            <a:off x="3550143" y="1198052"/>
            <a:ext cx="0" cy="2990400"/>
          </a:xfrm>
          <a:prstGeom prst="straightConnector1">
            <a:avLst/>
          </a:prstGeom>
          <a:noFill/>
          <a:ln cap="flat" cmpd="sng" w="76200">
            <a:solidFill>
              <a:srgbClr val="ED0036"/>
            </a:solidFill>
            <a:prstDash val="solid"/>
            <a:round/>
            <a:headEnd len="med" w="med" type="none"/>
            <a:tailEnd len="med" w="med" type="none"/>
          </a:ln>
        </p:spPr>
      </p:cxnSp>
      <p:sp>
        <p:nvSpPr>
          <p:cNvPr id="266" name="Google Shape;266;p41"/>
          <p:cNvSpPr/>
          <p:nvPr/>
        </p:nvSpPr>
        <p:spPr>
          <a:xfrm>
            <a:off x="122756" y="85931"/>
            <a:ext cx="478800" cy="478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267" name="Google Shape;267;p41"/>
          <p:cNvSpPr/>
          <p:nvPr/>
        </p:nvSpPr>
        <p:spPr>
          <a:xfrm>
            <a:off x="-60550" y="0"/>
            <a:ext cx="2909700" cy="5167800"/>
          </a:xfrm>
          <a:prstGeom prst="rect">
            <a:avLst/>
          </a:prstGeom>
          <a:solidFill>
            <a:srgbClr val="CE0033"/>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268" name="Google Shape;268;p41"/>
          <p:cNvSpPr txBox="1"/>
          <p:nvPr/>
        </p:nvSpPr>
        <p:spPr>
          <a:xfrm>
            <a:off x="-4075" y="695920"/>
            <a:ext cx="2745300" cy="1178400"/>
          </a:xfrm>
          <a:prstGeom prst="rect">
            <a:avLst/>
          </a:prstGeom>
          <a:noFill/>
          <a:ln>
            <a:noFill/>
          </a:ln>
        </p:spPr>
        <p:txBody>
          <a:bodyPr anchorCtr="0" anchor="t" bIns="91425" lIns="91425" spcFirstLastPara="1" rIns="91425" wrap="square" tIns="91425">
            <a:noAutofit/>
          </a:bodyPr>
          <a:lstStyle/>
          <a:p>
            <a:pPr indent="-139700" lvl="0" marL="139700" marR="0" rtl="0" algn="ctr">
              <a:lnSpc>
                <a:spcPct val="100000"/>
              </a:lnSpc>
              <a:spcBef>
                <a:spcPts val="0"/>
              </a:spcBef>
              <a:spcAft>
                <a:spcPts val="0"/>
              </a:spcAft>
              <a:buClr>
                <a:srgbClr val="CE0033"/>
              </a:buClr>
              <a:buFont typeface="Ubuntu"/>
              <a:buNone/>
            </a:pPr>
            <a:r>
              <a:rPr b="1" lang="fr" sz="2700">
                <a:solidFill>
                  <a:srgbClr val="FFFFFF"/>
                </a:solidFill>
                <a:latin typeface="Ubuntu"/>
                <a:ea typeface="Ubuntu"/>
                <a:cs typeface="Ubuntu"/>
                <a:sym typeface="Ubuntu"/>
              </a:rPr>
              <a:t>L’attitude</a:t>
            </a:r>
            <a:endParaRPr b="1" sz="2700">
              <a:solidFill>
                <a:srgbClr val="FFFFFF"/>
              </a:solidFill>
              <a:latin typeface="Ubuntu"/>
              <a:ea typeface="Ubuntu"/>
              <a:cs typeface="Ubuntu"/>
              <a:sym typeface="Ubuntu"/>
            </a:endParaRPr>
          </a:p>
        </p:txBody>
      </p:sp>
      <p:grpSp>
        <p:nvGrpSpPr>
          <p:cNvPr id="269" name="Google Shape;269;p41"/>
          <p:cNvGrpSpPr/>
          <p:nvPr/>
        </p:nvGrpSpPr>
        <p:grpSpPr>
          <a:xfrm>
            <a:off x="3344841" y="1995557"/>
            <a:ext cx="410625" cy="410400"/>
            <a:chOff x="6635826" y="2231701"/>
            <a:chExt cx="1095000" cy="1094400"/>
          </a:xfrm>
        </p:grpSpPr>
        <p:sp>
          <p:nvSpPr>
            <p:cNvPr id="270" name="Google Shape;270;p41"/>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71" name="Google Shape;271;p41"/>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272" name="Google Shape;272;p41"/>
          <p:cNvGrpSpPr/>
          <p:nvPr/>
        </p:nvGrpSpPr>
        <p:grpSpPr>
          <a:xfrm>
            <a:off x="3344841" y="1149144"/>
            <a:ext cx="410625" cy="410400"/>
            <a:chOff x="6635826" y="2231701"/>
            <a:chExt cx="1095000" cy="1094400"/>
          </a:xfrm>
        </p:grpSpPr>
        <p:sp>
          <p:nvSpPr>
            <p:cNvPr id="273" name="Google Shape;273;p41"/>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64" name="Google Shape;264;p41"/>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274" name="Google Shape;274;p41"/>
          <p:cNvGrpSpPr/>
          <p:nvPr/>
        </p:nvGrpSpPr>
        <p:grpSpPr>
          <a:xfrm>
            <a:off x="3344841" y="2912039"/>
            <a:ext cx="410625" cy="410400"/>
            <a:chOff x="6635826" y="2231701"/>
            <a:chExt cx="1095000" cy="1094400"/>
          </a:xfrm>
        </p:grpSpPr>
        <p:sp>
          <p:nvSpPr>
            <p:cNvPr id="275" name="Google Shape;275;p41"/>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76" name="Google Shape;276;p41"/>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sp>
        <p:nvSpPr>
          <p:cNvPr id="277" name="Google Shape;277;p41"/>
          <p:cNvSpPr/>
          <p:nvPr/>
        </p:nvSpPr>
        <p:spPr>
          <a:xfrm rot="2006">
            <a:off x="4296667" y="1111622"/>
            <a:ext cx="41127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Être positif.ve</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rPr>
              <a:t>Privilégier les constats positifs, éviter les phrases négatives, </a:t>
            </a:r>
            <a:r>
              <a:rPr b="1" lang="fr" sz="1100">
                <a:solidFill>
                  <a:schemeClr val="dk1"/>
                </a:solidFill>
              </a:rPr>
              <a:t>mettre son travail en valeur</a:t>
            </a:r>
            <a:endParaRPr b="1" sz="1100">
              <a:latin typeface="Ubuntu"/>
              <a:ea typeface="Ubuntu"/>
              <a:cs typeface="Ubuntu"/>
              <a:sym typeface="Ubuntu"/>
            </a:endParaRPr>
          </a:p>
        </p:txBody>
      </p:sp>
      <p:sp>
        <p:nvSpPr>
          <p:cNvPr id="278" name="Google Shape;278;p41"/>
          <p:cNvSpPr/>
          <p:nvPr/>
        </p:nvSpPr>
        <p:spPr>
          <a:xfrm rot="1964">
            <a:off x="4296686" y="1977537"/>
            <a:ext cx="42006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Être honnête</a:t>
            </a:r>
            <a:endParaRPr sz="1100">
              <a:solidFill>
                <a:schemeClr val="dk1"/>
              </a:solidFill>
            </a:endParaRPr>
          </a:p>
          <a:p>
            <a:pPr indent="0" lvl="0" marL="0" rtl="0" algn="just">
              <a:spcBef>
                <a:spcPts val="0"/>
              </a:spcBef>
              <a:spcAft>
                <a:spcPts val="0"/>
              </a:spcAft>
              <a:buClr>
                <a:schemeClr val="dk1"/>
              </a:buClr>
              <a:buSzPts val="1000"/>
              <a:buFont typeface="Ubuntu"/>
              <a:buNone/>
            </a:pPr>
            <a:r>
              <a:rPr lang="fr" sz="1100">
                <a:solidFill>
                  <a:schemeClr val="dk1"/>
                </a:solidFill>
                <a:latin typeface="Ubuntu"/>
                <a:ea typeface="Ubuntu"/>
                <a:cs typeface="Ubuntu"/>
                <a:sym typeface="Ubuntu"/>
              </a:rPr>
              <a:t>Dire qu’on ne sait pas, plutôt qu’inventer </a:t>
            </a:r>
            <a:endParaRPr b="1" sz="1300" u="sng">
              <a:latin typeface="Ubuntu"/>
              <a:ea typeface="Ubuntu"/>
              <a:cs typeface="Ubuntu"/>
              <a:sym typeface="Ubuntu"/>
            </a:endParaRPr>
          </a:p>
        </p:txBody>
      </p:sp>
      <p:sp>
        <p:nvSpPr>
          <p:cNvPr id="279" name="Google Shape;279;p41"/>
          <p:cNvSpPr/>
          <p:nvPr/>
        </p:nvSpPr>
        <p:spPr>
          <a:xfrm rot="1870">
            <a:off x="4296675" y="2868750"/>
            <a:ext cx="4413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Être ponctuel.le</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latin typeface="Ubuntu"/>
                <a:ea typeface="Ubuntu"/>
                <a:cs typeface="Ubuntu"/>
                <a:sym typeface="Ubuntu"/>
              </a:rPr>
              <a:t>Arriver </a:t>
            </a:r>
            <a:r>
              <a:rPr b="1" lang="fr" sz="1100">
                <a:solidFill>
                  <a:schemeClr val="dk1"/>
                </a:solidFill>
                <a:latin typeface="Ubuntu"/>
                <a:ea typeface="Ubuntu"/>
                <a:cs typeface="Ubuntu"/>
                <a:sym typeface="Ubuntu"/>
              </a:rPr>
              <a:t>en avance</a:t>
            </a:r>
            <a:r>
              <a:rPr lang="fr" sz="1100">
                <a:solidFill>
                  <a:schemeClr val="dk1"/>
                </a:solidFill>
                <a:latin typeface="Ubuntu"/>
                <a:ea typeface="Ubuntu"/>
                <a:cs typeface="Ubuntu"/>
                <a:sym typeface="Ubuntu"/>
              </a:rPr>
              <a:t> sur le lieu de l’examen. </a:t>
            </a:r>
            <a:endParaRPr sz="1100">
              <a:solidFill>
                <a:srgbClr val="CE0033"/>
              </a:solidFill>
              <a:latin typeface="Ubuntu"/>
              <a:ea typeface="Ubuntu"/>
              <a:cs typeface="Ubuntu"/>
              <a:sym typeface="Ubuntu"/>
            </a:endParaRPr>
          </a:p>
        </p:txBody>
      </p:sp>
      <p:sp>
        <p:nvSpPr>
          <p:cNvPr id="280" name="Google Shape;280;p41"/>
          <p:cNvSpPr txBox="1"/>
          <p:nvPr/>
        </p:nvSpPr>
        <p:spPr>
          <a:xfrm>
            <a:off x="3887869" y="1088550"/>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1</a:t>
            </a:r>
            <a:endParaRPr b="1" sz="2700">
              <a:solidFill>
                <a:srgbClr val="ED0036"/>
              </a:solidFill>
              <a:latin typeface="Ubuntu"/>
              <a:ea typeface="Ubuntu"/>
              <a:cs typeface="Ubuntu"/>
              <a:sym typeface="Ubuntu"/>
            </a:endParaRPr>
          </a:p>
        </p:txBody>
      </p:sp>
      <p:sp>
        <p:nvSpPr>
          <p:cNvPr id="281" name="Google Shape;281;p41"/>
          <p:cNvSpPr txBox="1"/>
          <p:nvPr/>
        </p:nvSpPr>
        <p:spPr>
          <a:xfrm>
            <a:off x="3887869" y="1994725"/>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2</a:t>
            </a:r>
            <a:endParaRPr b="1" sz="2700">
              <a:solidFill>
                <a:srgbClr val="ED0036"/>
              </a:solidFill>
              <a:latin typeface="Ubuntu"/>
              <a:ea typeface="Ubuntu"/>
              <a:cs typeface="Ubuntu"/>
              <a:sym typeface="Ubuntu"/>
            </a:endParaRPr>
          </a:p>
        </p:txBody>
      </p:sp>
      <p:sp>
        <p:nvSpPr>
          <p:cNvPr id="282" name="Google Shape;282;p41"/>
          <p:cNvSpPr txBox="1"/>
          <p:nvPr/>
        </p:nvSpPr>
        <p:spPr>
          <a:xfrm>
            <a:off x="3887869" y="2862619"/>
            <a:ext cx="321000" cy="4104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3</a:t>
            </a:r>
            <a:endParaRPr b="1" sz="2700">
              <a:solidFill>
                <a:srgbClr val="ED0036"/>
              </a:solidFill>
              <a:latin typeface="Ubuntu"/>
              <a:ea typeface="Ubuntu"/>
              <a:cs typeface="Ubuntu"/>
              <a:sym typeface="Ubuntu"/>
            </a:endParaRPr>
          </a:p>
        </p:txBody>
      </p:sp>
      <p:pic>
        <p:nvPicPr>
          <p:cNvPr id="283" name="Google Shape;283;p41"/>
          <p:cNvPicPr preferRelativeResize="0"/>
          <p:nvPr/>
        </p:nvPicPr>
        <p:blipFill rotWithShape="1">
          <a:blip r:embed="rId3">
            <a:alphaModFix/>
          </a:blip>
          <a:srcRect b="0" l="0" r="0" t="0"/>
          <a:stretch/>
        </p:blipFill>
        <p:spPr>
          <a:xfrm>
            <a:off x="782302" y="1802700"/>
            <a:ext cx="1224000" cy="1224000"/>
          </a:xfrm>
          <a:prstGeom prst="rect">
            <a:avLst/>
          </a:prstGeom>
          <a:noFill/>
          <a:ln>
            <a:noFill/>
          </a:ln>
        </p:spPr>
      </p:pic>
      <p:sp>
        <p:nvSpPr>
          <p:cNvPr id="284" name="Google Shape;284;p41"/>
          <p:cNvSpPr/>
          <p:nvPr/>
        </p:nvSpPr>
        <p:spPr>
          <a:xfrm rot="1870">
            <a:off x="4296675" y="3783150"/>
            <a:ext cx="4413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Rester confiant.e</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latin typeface="Ubuntu"/>
                <a:ea typeface="Ubuntu"/>
                <a:cs typeface="Ubuntu"/>
                <a:sym typeface="Ubuntu"/>
              </a:rPr>
              <a:t>On peut enchaîner plusieurs questions où on ne sait pas</a:t>
            </a:r>
            <a:endParaRPr b="1" sz="1100">
              <a:solidFill>
                <a:srgbClr val="CE0033"/>
              </a:solidFill>
              <a:latin typeface="Ubuntu"/>
              <a:ea typeface="Ubuntu"/>
              <a:cs typeface="Ubuntu"/>
              <a:sym typeface="Ubuntu"/>
            </a:endParaRPr>
          </a:p>
        </p:txBody>
      </p:sp>
      <p:sp>
        <p:nvSpPr>
          <p:cNvPr id="285" name="Google Shape;285;p41"/>
          <p:cNvSpPr txBox="1"/>
          <p:nvPr/>
        </p:nvSpPr>
        <p:spPr>
          <a:xfrm>
            <a:off x="3887869" y="3777019"/>
            <a:ext cx="321000" cy="4104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4</a:t>
            </a:r>
            <a:endParaRPr b="1" sz="2700">
              <a:solidFill>
                <a:srgbClr val="ED0036"/>
              </a:solidFill>
              <a:latin typeface="Ubuntu"/>
              <a:ea typeface="Ubuntu"/>
              <a:cs typeface="Ubuntu"/>
              <a:sym typeface="Ubuntu"/>
            </a:endParaRPr>
          </a:p>
        </p:txBody>
      </p:sp>
      <p:grpSp>
        <p:nvGrpSpPr>
          <p:cNvPr id="286" name="Google Shape;286;p41"/>
          <p:cNvGrpSpPr/>
          <p:nvPr/>
        </p:nvGrpSpPr>
        <p:grpSpPr>
          <a:xfrm>
            <a:off x="3344841" y="3826439"/>
            <a:ext cx="410625" cy="410400"/>
            <a:chOff x="6635826" y="2231701"/>
            <a:chExt cx="1095000" cy="1094400"/>
          </a:xfrm>
        </p:grpSpPr>
        <p:sp>
          <p:nvSpPr>
            <p:cNvPr id="287" name="Google Shape;287;p41"/>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65" name="Google Shape;265;p41"/>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91" name="Shape 291"/>
        <p:cNvGrpSpPr/>
        <p:nvPr/>
      </p:nvGrpSpPr>
      <p:grpSpPr>
        <a:xfrm>
          <a:off x="0" y="0"/>
          <a:ext cx="0" cy="0"/>
          <a:chOff x="0" y="0"/>
          <a:chExt cx="0" cy="0"/>
        </a:xfrm>
      </p:grpSpPr>
      <p:cxnSp>
        <p:nvCxnSpPr>
          <p:cNvPr id="292" name="Google Shape;292;p42"/>
          <p:cNvCxnSpPr>
            <a:stCxn id="293" idx="0"/>
            <a:endCxn id="294" idx="4"/>
          </p:cNvCxnSpPr>
          <p:nvPr/>
        </p:nvCxnSpPr>
        <p:spPr>
          <a:xfrm>
            <a:off x="3550143" y="1198052"/>
            <a:ext cx="0" cy="2990400"/>
          </a:xfrm>
          <a:prstGeom prst="straightConnector1">
            <a:avLst/>
          </a:prstGeom>
          <a:noFill/>
          <a:ln cap="flat" cmpd="sng" w="76200">
            <a:solidFill>
              <a:srgbClr val="ED0036"/>
            </a:solidFill>
            <a:prstDash val="solid"/>
            <a:round/>
            <a:headEnd len="med" w="med" type="none"/>
            <a:tailEnd len="med" w="med" type="none"/>
          </a:ln>
        </p:spPr>
      </p:cxnSp>
      <p:sp>
        <p:nvSpPr>
          <p:cNvPr id="295" name="Google Shape;295;p42"/>
          <p:cNvSpPr/>
          <p:nvPr/>
        </p:nvSpPr>
        <p:spPr>
          <a:xfrm>
            <a:off x="122756" y="85931"/>
            <a:ext cx="478800" cy="478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296" name="Google Shape;296;p42"/>
          <p:cNvSpPr/>
          <p:nvPr/>
        </p:nvSpPr>
        <p:spPr>
          <a:xfrm>
            <a:off x="-60550" y="0"/>
            <a:ext cx="2909700" cy="5167800"/>
          </a:xfrm>
          <a:prstGeom prst="rect">
            <a:avLst/>
          </a:prstGeom>
          <a:solidFill>
            <a:srgbClr val="CE0033"/>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297" name="Google Shape;297;p42"/>
          <p:cNvSpPr txBox="1"/>
          <p:nvPr/>
        </p:nvSpPr>
        <p:spPr>
          <a:xfrm>
            <a:off x="-4075" y="695920"/>
            <a:ext cx="2745300" cy="1178400"/>
          </a:xfrm>
          <a:prstGeom prst="rect">
            <a:avLst/>
          </a:prstGeom>
          <a:noFill/>
          <a:ln>
            <a:noFill/>
          </a:ln>
        </p:spPr>
        <p:txBody>
          <a:bodyPr anchorCtr="0" anchor="t" bIns="91425" lIns="91425" spcFirstLastPara="1" rIns="91425" wrap="square" tIns="91425">
            <a:noAutofit/>
          </a:bodyPr>
          <a:lstStyle/>
          <a:p>
            <a:pPr indent="-139700" lvl="0" marL="139700" marR="0" rtl="0" algn="ctr">
              <a:lnSpc>
                <a:spcPct val="100000"/>
              </a:lnSpc>
              <a:spcBef>
                <a:spcPts val="0"/>
              </a:spcBef>
              <a:spcAft>
                <a:spcPts val="0"/>
              </a:spcAft>
              <a:buClr>
                <a:srgbClr val="CE0033"/>
              </a:buClr>
              <a:buFont typeface="Ubuntu"/>
              <a:buNone/>
            </a:pPr>
            <a:r>
              <a:rPr b="1" lang="fr" sz="2700">
                <a:solidFill>
                  <a:srgbClr val="FFFFFF"/>
                </a:solidFill>
                <a:latin typeface="Ubuntu"/>
                <a:ea typeface="Ubuntu"/>
                <a:cs typeface="Ubuntu"/>
                <a:sym typeface="Ubuntu"/>
              </a:rPr>
              <a:t>Le discours</a:t>
            </a:r>
            <a:endParaRPr b="1" sz="2700">
              <a:solidFill>
                <a:srgbClr val="FFFFFF"/>
              </a:solidFill>
              <a:latin typeface="Ubuntu"/>
              <a:ea typeface="Ubuntu"/>
              <a:cs typeface="Ubuntu"/>
              <a:sym typeface="Ubuntu"/>
            </a:endParaRPr>
          </a:p>
        </p:txBody>
      </p:sp>
      <p:grpSp>
        <p:nvGrpSpPr>
          <p:cNvPr id="298" name="Google Shape;298;p42"/>
          <p:cNvGrpSpPr/>
          <p:nvPr/>
        </p:nvGrpSpPr>
        <p:grpSpPr>
          <a:xfrm>
            <a:off x="3344841" y="1995557"/>
            <a:ext cx="410625" cy="410400"/>
            <a:chOff x="6635826" y="2231701"/>
            <a:chExt cx="1095000" cy="1094400"/>
          </a:xfrm>
        </p:grpSpPr>
        <p:sp>
          <p:nvSpPr>
            <p:cNvPr id="299" name="Google Shape;299;p42"/>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300" name="Google Shape;300;p42"/>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301" name="Google Shape;301;p42"/>
          <p:cNvGrpSpPr/>
          <p:nvPr/>
        </p:nvGrpSpPr>
        <p:grpSpPr>
          <a:xfrm>
            <a:off x="3344841" y="1149144"/>
            <a:ext cx="410625" cy="410400"/>
            <a:chOff x="6635826" y="2231701"/>
            <a:chExt cx="1095000" cy="1094400"/>
          </a:xfrm>
        </p:grpSpPr>
        <p:sp>
          <p:nvSpPr>
            <p:cNvPr id="302" name="Google Shape;302;p42"/>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93" name="Google Shape;293;p42"/>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303" name="Google Shape;303;p42"/>
          <p:cNvGrpSpPr/>
          <p:nvPr/>
        </p:nvGrpSpPr>
        <p:grpSpPr>
          <a:xfrm>
            <a:off x="3344841" y="2912039"/>
            <a:ext cx="410625" cy="410400"/>
            <a:chOff x="6635826" y="2231701"/>
            <a:chExt cx="1095000" cy="1094400"/>
          </a:xfrm>
        </p:grpSpPr>
        <p:sp>
          <p:nvSpPr>
            <p:cNvPr id="304" name="Google Shape;304;p42"/>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305" name="Google Shape;305;p42"/>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sp>
        <p:nvSpPr>
          <p:cNvPr id="306" name="Google Shape;306;p42"/>
          <p:cNvSpPr/>
          <p:nvPr/>
        </p:nvSpPr>
        <p:spPr>
          <a:xfrm rot="2006">
            <a:off x="4296667" y="1111622"/>
            <a:ext cx="41127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Se présenter</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rPr>
              <a:t>Le jury ne connaît pas votre </a:t>
            </a:r>
            <a:r>
              <a:rPr b="1" lang="fr" sz="1100">
                <a:solidFill>
                  <a:schemeClr val="dk1"/>
                </a:solidFill>
              </a:rPr>
              <a:t>parcours</a:t>
            </a:r>
            <a:r>
              <a:rPr lang="fr" sz="1100">
                <a:solidFill>
                  <a:schemeClr val="dk1"/>
                </a:solidFill>
              </a:rPr>
              <a:t> à l’avance</a:t>
            </a:r>
            <a:endParaRPr b="1" sz="1100">
              <a:latin typeface="Ubuntu"/>
              <a:ea typeface="Ubuntu"/>
              <a:cs typeface="Ubuntu"/>
              <a:sym typeface="Ubuntu"/>
            </a:endParaRPr>
          </a:p>
        </p:txBody>
      </p:sp>
      <p:sp>
        <p:nvSpPr>
          <p:cNvPr id="307" name="Google Shape;307;p42"/>
          <p:cNvSpPr/>
          <p:nvPr/>
        </p:nvSpPr>
        <p:spPr>
          <a:xfrm rot="1964">
            <a:off x="4296686" y="1977537"/>
            <a:ext cx="42006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Donner du contexte</a:t>
            </a:r>
            <a:endParaRPr sz="1100">
              <a:solidFill>
                <a:schemeClr val="dk1"/>
              </a:solidFill>
            </a:endParaRPr>
          </a:p>
          <a:p>
            <a:pPr indent="0" lvl="0" marL="0" rtl="0" algn="just">
              <a:spcBef>
                <a:spcPts val="0"/>
              </a:spcBef>
              <a:spcAft>
                <a:spcPts val="0"/>
              </a:spcAft>
              <a:buClr>
                <a:schemeClr val="dk1"/>
              </a:buClr>
              <a:buSzPts val="1000"/>
              <a:buFont typeface="Ubuntu"/>
              <a:buNone/>
            </a:pPr>
            <a:r>
              <a:rPr lang="fr" sz="1100">
                <a:solidFill>
                  <a:schemeClr val="dk1"/>
                </a:solidFill>
                <a:latin typeface="Ubuntu"/>
                <a:ea typeface="Ubuntu"/>
                <a:cs typeface="Ubuntu"/>
                <a:sym typeface="Ubuntu"/>
              </a:rPr>
              <a:t>Pourquoi votre projet </a:t>
            </a:r>
            <a:r>
              <a:rPr b="1" lang="fr" sz="1100">
                <a:solidFill>
                  <a:schemeClr val="dk1"/>
                </a:solidFill>
                <a:latin typeface="Ubuntu"/>
                <a:ea typeface="Ubuntu"/>
                <a:cs typeface="Ubuntu"/>
                <a:sym typeface="Ubuntu"/>
              </a:rPr>
              <a:t>existe</a:t>
            </a:r>
            <a:r>
              <a:rPr lang="fr" sz="1100">
                <a:solidFill>
                  <a:schemeClr val="dk1"/>
                </a:solidFill>
                <a:latin typeface="Ubuntu"/>
                <a:ea typeface="Ubuntu"/>
                <a:cs typeface="Ubuntu"/>
                <a:sym typeface="Ubuntu"/>
              </a:rPr>
              <a:t> t-il ?</a:t>
            </a:r>
            <a:endParaRPr b="1" sz="1300" u="sng">
              <a:latin typeface="Ubuntu"/>
              <a:ea typeface="Ubuntu"/>
              <a:cs typeface="Ubuntu"/>
              <a:sym typeface="Ubuntu"/>
            </a:endParaRPr>
          </a:p>
        </p:txBody>
      </p:sp>
      <p:sp>
        <p:nvSpPr>
          <p:cNvPr id="308" name="Google Shape;308;p42"/>
          <p:cNvSpPr/>
          <p:nvPr/>
        </p:nvSpPr>
        <p:spPr>
          <a:xfrm rot="1870">
            <a:off x="4296675" y="2868750"/>
            <a:ext cx="4413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Créer du lien</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latin typeface="Ubuntu"/>
                <a:ea typeface="Ubuntu"/>
                <a:cs typeface="Ubuntu"/>
                <a:sym typeface="Ubuntu"/>
              </a:rPr>
              <a:t>Raconter </a:t>
            </a:r>
            <a:r>
              <a:rPr b="1" lang="fr" sz="1100">
                <a:solidFill>
                  <a:schemeClr val="dk1"/>
                </a:solidFill>
                <a:latin typeface="Ubuntu"/>
                <a:ea typeface="Ubuntu"/>
                <a:cs typeface="Ubuntu"/>
                <a:sym typeface="Ubuntu"/>
              </a:rPr>
              <a:t>l’histoire</a:t>
            </a:r>
            <a:r>
              <a:rPr lang="fr" sz="1100">
                <a:solidFill>
                  <a:schemeClr val="dk1"/>
                </a:solidFill>
                <a:latin typeface="Ubuntu"/>
                <a:ea typeface="Ubuntu"/>
                <a:cs typeface="Ubuntu"/>
                <a:sym typeface="Ubuntu"/>
              </a:rPr>
              <a:t> de votre projet !</a:t>
            </a:r>
            <a:endParaRPr sz="1100">
              <a:solidFill>
                <a:srgbClr val="CE0033"/>
              </a:solidFill>
              <a:latin typeface="Ubuntu"/>
              <a:ea typeface="Ubuntu"/>
              <a:cs typeface="Ubuntu"/>
              <a:sym typeface="Ubuntu"/>
            </a:endParaRPr>
          </a:p>
        </p:txBody>
      </p:sp>
      <p:sp>
        <p:nvSpPr>
          <p:cNvPr id="309" name="Google Shape;309;p42"/>
          <p:cNvSpPr txBox="1"/>
          <p:nvPr/>
        </p:nvSpPr>
        <p:spPr>
          <a:xfrm>
            <a:off x="3887869" y="1088550"/>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1</a:t>
            </a:r>
            <a:endParaRPr b="1" sz="2700">
              <a:solidFill>
                <a:srgbClr val="ED0036"/>
              </a:solidFill>
              <a:latin typeface="Ubuntu"/>
              <a:ea typeface="Ubuntu"/>
              <a:cs typeface="Ubuntu"/>
              <a:sym typeface="Ubuntu"/>
            </a:endParaRPr>
          </a:p>
        </p:txBody>
      </p:sp>
      <p:sp>
        <p:nvSpPr>
          <p:cNvPr id="310" name="Google Shape;310;p42"/>
          <p:cNvSpPr txBox="1"/>
          <p:nvPr/>
        </p:nvSpPr>
        <p:spPr>
          <a:xfrm>
            <a:off x="3887869" y="1994725"/>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2</a:t>
            </a:r>
            <a:endParaRPr b="1" sz="2700">
              <a:solidFill>
                <a:srgbClr val="ED0036"/>
              </a:solidFill>
              <a:latin typeface="Ubuntu"/>
              <a:ea typeface="Ubuntu"/>
              <a:cs typeface="Ubuntu"/>
              <a:sym typeface="Ubuntu"/>
            </a:endParaRPr>
          </a:p>
        </p:txBody>
      </p:sp>
      <p:sp>
        <p:nvSpPr>
          <p:cNvPr id="311" name="Google Shape;311;p42"/>
          <p:cNvSpPr txBox="1"/>
          <p:nvPr/>
        </p:nvSpPr>
        <p:spPr>
          <a:xfrm>
            <a:off x="3887869" y="2862619"/>
            <a:ext cx="321000" cy="4104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3</a:t>
            </a:r>
            <a:endParaRPr b="1" sz="2700">
              <a:solidFill>
                <a:srgbClr val="ED0036"/>
              </a:solidFill>
              <a:latin typeface="Ubuntu"/>
              <a:ea typeface="Ubuntu"/>
              <a:cs typeface="Ubuntu"/>
              <a:sym typeface="Ubuntu"/>
            </a:endParaRPr>
          </a:p>
        </p:txBody>
      </p:sp>
      <p:pic>
        <p:nvPicPr>
          <p:cNvPr id="312" name="Google Shape;312;p42"/>
          <p:cNvPicPr preferRelativeResize="0"/>
          <p:nvPr/>
        </p:nvPicPr>
        <p:blipFill rotWithShape="1">
          <a:blip r:embed="rId3">
            <a:alphaModFix/>
          </a:blip>
          <a:srcRect b="0" l="0" r="0" t="0"/>
          <a:stretch/>
        </p:blipFill>
        <p:spPr>
          <a:xfrm>
            <a:off x="782302" y="1802700"/>
            <a:ext cx="1224000" cy="1224000"/>
          </a:xfrm>
          <a:prstGeom prst="rect">
            <a:avLst/>
          </a:prstGeom>
          <a:noFill/>
          <a:ln>
            <a:noFill/>
          </a:ln>
        </p:spPr>
      </p:pic>
      <p:sp>
        <p:nvSpPr>
          <p:cNvPr id="313" name="Google Shape;313;p42"/>
          <p:cNvSpPr/>
          <p:nvPr/>
        </p:nvSpPr>
        <p:spPr>
          <a:xfrm rot="1870">
            <a:off x="4296675" y="3783150"/>
            <a:ext cx="4413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Expliquer tout (ou presque)</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latin typeface="Ubuntu"/>
                <a:ea typeface="Ubuntu"/>
                <a:cs typeface="Ubuntu"/>
                <a:sym typeface="Ubuntu"/>
              </a:rPr>
              <a:t>Les juré.e.s font peut-être un </a:t>
            </a:r>
            <a:r>
              <a:rPr b="1" lang="fr" sz="1100">
                <a:solidFill>
                  <a:schemeClr val="dk1"/>
                </a:solidFill>
                <a:latin typeface="Ubuntu"/>
                <a:ea typeface="Ubuntu"/>
                <a:cs typeface="Ubuntu"/>
                <a:sym typeface="Ubuntu"/>
              </a:rPr>
              <a:t>autre langage</a:t>
            </a:r>
            <a:r>
              <a:rPr lang="fr" sz="1100">
                <a:solidFill>
                  <a:schemeClr val="dk1"/>
                </a:solidFill>
                <a:latin typeface="Ubuntu"/>
                <a:ea typeface="Ubuntu"/>
                <a:cs typeface="Ubuntu"/>
                <a:sym typeface="Ubuntu"/>
              </a:rPr>
              <a:t> (php, swift, …)</a:t>
            </a:r>
            <a:endParaRPr sz="1100">
              <a:solidFill>
                <a:srgbClr val="CE0033"/>
              </a:solidFill>
              <a:latin typeface="Ubuntu"/>
              <a:ea typeface="Ubuntu"/>
              <a:cs typeface="Ubuntu"/>
              <a:sym typeface="Ubuntu"/>
            </a:endParaRPr>
          </a:p>
        </p:txBody>
      </p:sp>
      <p:sp>
        <p:nvSpPr>
          <p:cNvPr id="314" name="Google Shape;314;p42"/>
          <p:cNvSpPr txBox="1"/>
          <p:nvPr/>
        </p:nvSpPr>
        <p:spPr>
          <a:xfrm>
            <a:off x="3887869" y="3777019"/>
            <a:ext cx="321000" cy="4104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4</a:t>
            </a:r>
            <a:endParaRPr b="1" sz="2700">
              <a:solidFill>
                <a:srgbClr val="ED0036"/>
              </a:solidFill>
              <a:latin typeface="Ubuntu"/>
              <a:ea typeface="Ubuntu"/>
              <a:cs typeface="Ubuntu"/>
              <a:sym typeface="Ubuntu"/>
            </a:endParaRPr>
          </a:p>
        </p:txBody>
      </p:sp>
      <p:grpSp>
        <p:nvGrpSpPr>
          <p:cNvPr id="315" name="Google Shape;315;p42"/>
          <p:cNvGrpSpPr/>
          <p:nvPr/>
        </p:nvGrpSpPr>
        <p:grpSpPr>
          <a:xfrm>
            <a:off x="3344841" y="3826439"/>
            <a:ext cx="410625" cy="410400"/>
            <a:chOff x="6635826" y="2231701"/>
            <a:chExt cx="1095000" cy="1094400"/>
          </a:xfrm>
        </p:grpSpPr>
        <p:sp>
          <p:nvSpPr>
            <p:cNvPr id="316" name="Google Shape;316;p42"/>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94" name="Google Shape;294;p42"/>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20" name="Shape 320"/>
        <p:cNvGrpSpPr/>
        <p:nvPr/>
      </p:nvGrpSpPr>
      <p:grpSpPr>
        <a:xfrm>
          <a:off x="0" y="0"/>
          <a:ext cx="0" cy="0"/>
          <a:chOff x="0" y="0"/>
          <a:chExt cx="0" cy="0"/>
        </a:xfrm>
      </p:grpSpPr>
      <p:cxnSp>
        <p:nvCxnSpPr>
          <p:cNvPr id="321" name="Google Shape;321;p43"/>
          <p:cNvCxnSpPr>
            <a:stCxn id="322" idx="0"/>
            <a:endCxn id="323" idx="4"/>
          </p:cNvCxnSpPr>
          <p:nvPr/>
        </p:nvCxnSpPr>
        <p:spPr>
          <a:xfrm>
            <a:off x="3550143" y="1121852"/>
            <a:ext cx="0" cy="3038700"/>
          </a:xfrm>
          <a:prstGeom prst="straightConnector1">
            <a:avLst/>
          </a:prstGeom>
          <a:noFill/>
          <a:ln cap="flat" cmpd="sng" w="76200">
            <a:solidFill>
              <a:srgbClr val="ED0036"/>
            </a:solidFill>
            <a:prstDash val="solid"/>
            <a:round/>
            <a:headEnd len="med" w="med" type="none"/>
            <a:tailEnd len="med" w="med" type="none"/>
          </a:ln>
        </p:spPr>
      </p:cxnSp>
      <p:sp>
        <p:nvSpPr>
          <p:cNvPr id="324" name="Google Shape;324;p43"/>
          <p:cNvSpPr/>
          <p:nvPr/>
        </p:nvSpPr>
        <p:spPr>
          <a:xfrm>
            <a:off x="122756" y="85931"/>
            <a:ext cx="478800" cy="478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325" name="Google Shape;325;p43"/>
          <p:cNvSpPr/>
          <p:nvPr/>
        </p:nvSpPr>
        <p:spPr>
          <a:xfrm>
            <a:off x="-60550" y="0"/>
            <a:ext cx="2909700" cy="5167800"/>
          </a:xfrm>
          <a:prstGeom prst="rect">
            <a:avLst/>
          </a:prstGeom>
          <a:solidFill>
            <a:srgbClr val="CE0033"/>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326" name="Google Shape;326;p43"/>
          <p:cNvSpPr txBox="1"/>
          <p:nvPr/>
        </p:nvSpPr>
        <p:spPr>
          <a:xfrm>
            <a:off x="-4075" y="695920"/>
            <a:ext cx="2745300" cy="1178400"/>
          </a:xfrm>
          <a:prstGeom prst="rect">
            <a:avLst/>
          </a:prstGeom>
          <a:noFill/>
          <a:ln>
            <a:noFill/>
          </a:ln>
        </p:spPr>
        <p:txBody>
          <a:bodyPr anchorCtr="0" anchor="t" bIns="91425" lIns="91425" spcFirstLastPara="1" rIns="91425" wrap="square" tIns="91425">
            <a:noAutofit/>
          </a:bodyPr>
          <a:lstStyle/>
          <a:p>
            <a:pPr indent="-139700" lvl="0" marL="139700" marR="0" rtl="0" algn="ctr">
              <a:lnSpc>
                <a:spcPct val="100000"/>
              </a:lnSpc>
              <a:spcBef>
                <a:spcPts val="0"/>
              </a:spcBef>
              <a:spcAft>
                <a:spcPts val="0"/>
              </a:spcAft>
              <a:buClr>
                <a:srgbClr val="CE0033"/>
              </a:buClr>
              <a:buFont typeface="Ubuntu"/>
              <a:buNone/>
            </a:pPr>
            <a:r>
              <a:rPr b="1" lang="fr" sz="2700">
                <a:solidFill>
                  <a:srgbClr val="FFFFFF"/>
                </a:solidFill>
                <a:latin typeface="Ubuntu"/>
                <a:ea typeface="Ubuntu"/>
                <a:cs typeface="Ubuntu"/>
                <a:sym typeface="Ubuntu"/>
              </a:rPr>
              <a:t>Le support de présentation</a:t>
            </a:r>
            <a:endParaRPr b="1" sz="2700">
              <a:solidFill>
                <a:srgbClr val="FFFFFF"/>
              </a:solidFill>
              <a:latin typeface="Ubuntu"/>
              <a:ea typeface="Ubuntu"/>
              <a:cs typeface="Ubuntu"/>
              <a:sym typeface="Ubuntu"/>
            </a:endParaRPr>
          </a:p>
        </p:txBody>
      </p:sp>
      <p:grpSp>
        <p:nvGrpSpPr>
          <p:cNvPr id="327" name="Google Shape;327;p43"/>
          <p:cNvGrpSpPr/>
          <p:nvPr/>
        </p:nvGrpSpPr>
        <p:grpSpPr>
          <a:xfrm>
            <a:off x="3344841" y="1919357"/>
            <a:ext cx="410625" cy="410400"/>
            <a:chOff x="6635826" y="2231701"/>
            <a:chExt cx="1095000" cy="1094400"/>
          </a:xfrm>
        </p:grpSpPr>
        <p:sp>
          <p:nvSpPr>
            <p:cNvPr id="328" name="Google Shape;328;p43"/>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329" name="Google Shape;329;p43"/>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330" name="Google Shape;330;p43"/>
          <p:cNvGrpSpPr/>
          <p:nvPr/>
        </p:nvGrpSpPr>
        <p:grpSpPr>
          <a:xfrm>
            <a:off x="3344841" y="1072944"/>
            <a:ext cx="410625" cy="410400"/>
            <a:chOff x="6635826" y="2231701"/>
            <a:chExt cx="1095000" cy="1094400"/>
          </a:xfrm>
        </p:grpSpPr>
        <p:sp>
          <p:nvSpPr>
            <p:cNvPr id="331" name="Google Shape;331;p43"/>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322" name="Google Shape;322;p43"/>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332" name="Google Shape;332;p43"/>
          <p:cNvGrpSpPr/>
          <p:nvPr/>
        </p:nvGrpSpPr>
        <p:grpSpPr>
          <a:xfrm>
            <a:off x="3344841" y="2835839"/>
            <a:ext cx="410625" cy="410400"/>
            <a:chOff x="6635826" y="2231701"/>
            <a:chExt cx="1095000" cy="1094400"/>
          </a:xfrm>
        </p:grpSpPr>
        <p:sp>
          <p:nvSpPr>
            <p:cNvPr id="333" name="Google Shape;333;p43"/>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334" name="Google Shape;334;p43"/>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sp>
        <p:nvSpPr>
          <p:cNvPr id="335" name="Google Shape;335;p43"/>
          <p:cNvSpPr/>
          <p:nvPr/>
        </p:nvSpPr>
        <p:spPr>
          <a:xfrm rot="2006">
            <a:off x="4296667" y="1035422"/>
            <a:ext cx="41127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Aérer les diapositives</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rPr>
              <a:t>Des </a:t>
            </a:r>
            <a:r>
              <a:rPr b="1" lang="fr" sz="1100">
                <a:solidFill>
                  <a:schemeClr val="dk1"/>
                </a:solidFill>
              </a:rPr>
              <a:t>points clés</a:t>
            </a:r>
            <a:r>
              <a:rPr lang="fr" sz="1100">
                <a:solidFill>
                  <a:schemeClr val="dk1"/>
                </a:solidFill>
              </a:rPr>
              <a:t>, peu de texte, pas de longues phrases</a:t>
            </a:r>
            <a:endParaRPr b="1" sz="1100">
              <a:latin typeface="Ubuntu"/>
              <a:ea typeface="Ubuntu"/>
              <a:cs typeface="Ubuntu"/>
              <a:sym typeface="Ubuntu"/>
            </a:endParaRPr>
          </a:p>
        </p:txBody>
      </p:sp>
      <p:sp>
        <p:nvSpPr>
          <p:cNvPr id="336" name="Google Shape;336;p43"/>
          <p:cNvSpPr/>
          <p:nvPr/>
        </p:nvSpPr>
        <p:spPr>
          <a:xfrm rot="1964">
            <a:off x="4296686" y="1901337"/>
            <a:ext cx="42006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Garder les proportions</a:t>
            </a:r>
            <a:endParaRPr sz="1100">
              <a:solidFill>
                <a:schemeClr val="dk1"/>
              </a:solidFill>
            </a:endParaRPr>
          </a:p>
          <a:p>
            <a:pPr indent="0" lvl="0" marL="0" rtl="0" algn="just">
              <a:spcBef>
                <a:spcPts val="0"/>
              </a:spcBef>
              <a:spcAft>
                <a:spcPts val="0"/>
              </a:spcAft>
              <a:buClr>
                <a:schemeClr val="dk1"/>
              </a:buClr>
              <a:buSzPts val="1000"/>
              <a:buFont typeface="Ubuntu"/>
              <a:buNone/>
            </a:pPr>
            <a:r>
              <a:rPr lang="fr" sz="1100">
                <a:solidFill>
                  <a:schemeClr val="dk1"/>
                </a:solidFill>
                <a:latin typeface="Ubuntu"/>
                <a:ea typeface="Ubuntu"/>
                <a:cs typeface="Ubuntu"/>
                <a:sym typeface="Ubuntu"/>
              </a:rPr>
              <a:t>Les images étirées, ça </a:t>
            </a:r>
            <a:r>
              <a:rPr b="1" lang="fr" sz="1100">
                <a:solidFill>
                  <a:schemeClr val="dk1"/>
                </a:solidFill>
                <a:latin typeface="Ubuntu"/>
                <a:ea typeface="Ubuntu"/>
                <a:cs typeface="Ubuntu"/>
                <a:sym typeface="Ubuntu"/>
              </a:rPr>
              <a:t>irrite </a:t>
            </a:r>
            <a:endParaRPr b="1" sz="1300" u="sng">
              <a:latin typeface="Ubuntu"/>
              <a:ea typeface="Ubuntu"/>
              <a:cs typeface="Ubuntu"/>
              <a:sym typeface="Ubuntu"/>
            </a:endParaRPr>
          </a:p>
        </p:txBody>
      </p:sp>
      <p:sp>
        <p:nvSpPr>
          <p:cNvPr id="337" name="Google Shape;337;p43"/>
          <p:cNvSpPr/>
          <p:nvPr/>
        </p:nvSpPr>
        <p:spPr>
          <a:xfrm rot="1870">
            <a:off x="4296675" y="2792550"/>
            <a:ext cx="4413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Mettre du sens</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latin typeface="Ubuntu"/>
                <a:ea typeface="Ubuntu"/>
                <a:cs typeface="Ubuntu"/>
                <a:sym typeface="Ubuntu"/>
              </a:rPr>
              <a:t>Chaque mot, chaque image doit </a:t>
            </a:r>
            <a:r>
              <a:rPr b="1" lang="fr" sz="1100">
                <a:solidFill>
                  <a:schemeClr val="dk1"/>
                </a:solidFill>
                <a:latin typeface="Ubuntu"/>
                <a:ea typeface="Ubuntu"/>
                <a:cs typeface="Ubuntu"/>
                <a:sym typeface="Ubuntu"/>
              </a:rPr>
              <a:t>servir </a:t>
            </a:r>
            <a:r>
              <a:rPr lang="fr" sz="1100">
                <a:solidFill>
                  <a:schemeClr val="dk1"/>
                </a:solidFill>
                <a:latin typeface="Ubuntu"/>
                <a:ea typeface="Ubuntu"/>
                <a:cs typeface="Ubuntu"/>
                <a:sym typeface="Ubuntu"/>
              </a:rPr>
              <a:t>la présentation</a:t>
            </a:r>
            <a:endParaRPr b="1" sz="1100">
              <a:solidFill>
                <a:srgbClr val="CE0033"/>
              </a:solidFill>
              <a:latin typeface="Ubuntu"/>
              <a:ea typeface="Ubuntu"/>
              <a:cs typeface="Ubuntu"/>
              <a:sym typeface="Ubuntu"/>
            </a:endParaRPr>
          </a:p>
        </p:txBody>
      </p:sp>
      <p:sp>
        <p:nvSpPr>
          <p:cNvPr id="338" name="Google Shape;338;p43"/>
          <p:cNvSpPr txBox="1"/>
          <p:nvPr/>
        </p:nvSpPr>
        <p:spPr>
          <a:xfrm>
            <a:off x="3887869" y="1012350"/>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1</a:t>
            </a:r>
            <a:endParaRPr b="1" sz="2700">
              <a:solidFill>
                <a:srgbClr val="ED0036"/>
              </a:solidFill>
              <a:latin typeface="Ubuntu"/>
              <a:ea typeface="Ubuntu"/>
              <a:cs typeface="Ubuntu"/>
              <a:sym typeface="Ubuntu"/>
            </a:endParaRPr>
          </a:p>
        </p:txBody>
      </p:sp>
      <p:sp>
        <p:nvSpPr>
          <p:cNvPr id="339" name="Google Shape;339;p43"/>
          <p:cNvSpPr txBox="1"/>
          <p:nvPr/>
        </p:nvSpPr>
        <p:spPr>
          <a:xfrm>
            <a:off x="3887869" y="1918525"/>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2</a:t>
            </a:r>
            <a:endParaRPr b="1" sz="2700">
              <a:solidFill>
                <a:srgbClr val="ED0036"/>
              </a:solidFill>
              <a:latin typeface="Ubuntu"/>
              <a:ea typeface="Ubuntu"/>
              <a:cs typeface="Ubuntu"/>
              <a:sym typeface="Ubuntu"/>
            </a:endParaRPr>
          </a:p>
        </p:txBody>
      </p:sp>
      <p:sp>
        <p:nvSpPr>
          <p:cNvPr id="340" name="Google Shape;340;p43"/>
          <p:cNvSpPr txBox="1"/>
          <p:nvPr/>
        </p:nvSpPr>
        <p:spPr>
          <a:xfrm>
            <a:off x="3887869" y="2786419"/>
            <a:ext cx="321000" cy="4104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3</a:t>
            </a:r>
            <a:endParaRPr b="1" sz="2700">
              <a:solidFill>
                <a:srgbClr val="ED0036"/>
              </a:solidFill>
              <a:latin typeface="Ubuntu"/>
              <a:ea typeface="Ubuntu"/>
              <a:cs typeface="Ubuntu"/>
              <a:sym typeface="Ubuntu"/>
            </a:endParaRPr>
          </a:p>
        </p:txBody>
      </p:sp>
      <p:pic>
        <p:nvPicPr>
          <p:cNvPr id="341" name="Google Shape;341;p43"/>
          <p:cNvPicPr preferRelativeResize="0"/>
          <p:nvPr/>
        </p:nvPicPr>
        <p:blipFill rotWithShape="1">
          <a:blip r:embed="rId3">
            <a:alphaModFix/>
          </a:blip>
          <a:srcRect b="0" l="0" r="0" t="0"/>
          <a:stretch/>
        </p:blipFill>
        <p:spPr>
          <a:xfrm>
            <a:off x="779389" y="1874325"/>
            <a:ext cx="1178372" cy="1178400"/>
          </a:xfrm>
          <a:prstGeom prst="rect">
            <a:avLst/>
          </a:prstGeom>
          <a:noFill/>
          <a:ln>
            <a:noFill/>
          </a:ln>
        </p:spPr>
      </p:pic>
      <p:grpSp>
        <p:nvGrpSpPr>
          <p:cNvPr id="342" name="Google Shape;342;p43"/>
          <p:cNvGrpSpPr/>
          <p:nvPr/>
        </p:nvGrpSpPr>
        <p:grpSpPr>
          <a:xfrm>
            <a:off x="3344841" y="3750239"/>
            <a:ext cx="410625" cy="410400"/>
            <a:chOff x="6635826" y="2231701"/>
            <a:chExt cx="1095000" cy="1094400"/>
          </a:xfrm>
        </p:grpSpPr>
        <p:sp>
          <p:nvSpPr>
            <p:cNvPr id="323" name="Google Shape;323;p43"/>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343" name="Google Shape;343;p43"/>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sp>
        <p:nvSpPr>
          <p:cNvPr id="344" name="Google Shape;344;p43"/>
          <p:cNvSpPr txBox="1"/>
          <p:nvPr/>
        </p:nvSpPr>
        <p:spPr>
          <a:xfrm>
            <a:off x="3887869" y="3700819"/>
            <a:ext cx="321000" cy="4104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4</a:t>
            </a:r>
            <a:endParaRPr b="1" sz="2700">
              <a:solidFill>
                <a:srgbClr val="ED0036"/>
              </a:solidFill>
              <a:latin typeface="Ubuntu"/>
              <a:ea typeface="Ubuntu"/>
              <a:cs typeface="Ubuntu"/>
              <a:sym typeface="Ubuntu"/>
            </a:endParaRPr>
          </a:p>
        </p:txBody>
      </p:sp>
      <p:sp>
        <p:nvSpPr>
          <p:cNvPr id="345" name="Google Shape;345;p43"/>
          <p:cNvSpPr/>
          <p:nvPr/>
        </p:nvSpPr>
        <p:spPr>
          <a:xfrm rot="1870">
            <a:off x="4296675" y="3706950"/>
            <a:ext cx="4413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Numéroter </a:t>
            </a:r>
            <a:r>
              <a:rPr b="1" lang="fr" sz="1100">
                <a:solidFill>
                  <a:srgbClr val="CE0033"/>
                </a:solidFill>
                <a:latin typeface="Ubuntu"/>
                <a:ea typeface="Ubuntu"/>
                <a:cs typeface="Ubuntu"/>
                <a:sym typeface="Ubuntu"/>
              </a:rPr>
              <a:t>&amp; Indiquer nombre global de diapositives</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latin typeface="Ubuntu"/>
                <a:ea typeface="Ubuntu"/>
                <a:cs typeface="Ubuntu"/>
                <a:sym typeface="Ubuntu"/>
              </a:rPr>
              <a:t>Pour permettre au jury de se repérer</a:t>
            </a:r>
            <a:endParaRPr b="1" sz="1100">
              <a:solidFill>
                <a:srgbClr val="CE0033"/>
              </a:solidFill>
              <a:latin typeface="Ubuntu"/>
              <a:ea typeface="Ubuntu"/>
              <a:cs typeface="Ubuntu"/>
              <a:sym typeface="Ubuntu"/>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7"/>
          <p:cNvSpPr txBox="1"/>
          <p:nvPr/>
        </p:nvSpPr>
        <p:spPr>
          <a:xfrm>
            <a:off x="217325" y="532800"/>
            <a:ext cx="8888100" cy="4077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fr" sz="3100">
                <a:solidFill>
                  <a:srgbClr val="CE0033"/>
                </a:solidFill>
                <a:latin typeface="Roboto Condensed"/>
                <a:ea typeface="Roboto Condensed"/>
                <a:cs typeface="Roboto Condensed"/>
                <a:sym typeface="Roboto Condensed"/>
              </a:rPr>
              <a:t>  </a:t>
            </a:r>
            <a:endParaRPr b="1" sz="3100">
              <a:solidFill>
                <a:srgbClr val="CE0033"/>
              </a:solidFill>
              <a:latin typeface="Roboto Condensed"/>
              <a:ea typeface="Roboto Condensed"/>
              <a:cs typeface="Roboto Condensed"/>
              <a:sym typeface="Roboto Condensed"/>
            </a:endParaRPr>
          </a:p>
          <a:p>
            <a:pPr indent="0" lvl="0" marL="0" rtl="0" algn="l">
              <a:spcBef>
                <a:spcPts val="1100"/>
              </a:spcBef>
              <a:spcAft>
                <a:spcPts val="0"/>
              </a:spcAft>
              <a:buNone/>
            </a:pPr>
            <a:r>
              <a:t/>
            </a:r>
            <a:endParaRPr b="1" sz="3100">
              <a:solidFill>
                <a:srgbClr val="CE0033"/>
              </a:solidFill>
              <a:latin typeface="Roboto Condensed"/>
              <a:ea typeface="Roboto Condensed"/>
              <a:cs typeface="Roboto Condensed"/>
              <a:sym typeface="Roboto Condensed"/>
            </a:endParaRPr>
          </a:p>
          <a:p>
            <a:pPr indent="0" lvl="0" marL="457200" rtl="0" algn="l">
              <a:spcBef>
                <a:spcPts val="1100"/>
              </a:spcBef>
              <a:spcAft>
                <a:spcPts val="0"/>
              </a:spcAft>
              <a:buNone/>
            </a:pPr>
            <a:r>
              <a:rPr lang="fr" sz="3200">
                <a:solidFill>
                  <a:schemeClr val="dk1"/>
                </a:solidFill>
                <a:latin typeface="Nunito Sans Black"/>
                <a:ea typeface="Nunito Sans Black"/>
                <a:cs typeface="Nunito Sans Black"/>
                <a:sym typeface="Nunito Sans Black"/>
              </a:rPr>
              <a:t>       1.  LE TITRE CONCEPTEUR.TRICE  </a:t>
            </a:r>
            <a:endParaRPr sz="3200">
              <a:solidFill>
                <a:schemeClr val="dk1"/>
              </a:solidFill>
              <a:latin typeface="Nunito Sans Black"/>
              <a:ea typeface="Nunito Sans Black"/>
              <a:cs typeface="Nunito Sans Black"/>
              <a:sym typeface="Nunito Sans Black"/>
            </a:endParaRPr>
          </a:p>
          <a:p>
            <a:pPr indent="0" lvl="0" marL="457200" rtl="0" algn="l">
              <a:spcBef>
                <a:spcPts val="600"/>
              </a:spcBef>
              <a:spcAft>
                <a:spcPts val="0"/>
              </a:spcAft>
              <a:buNone/>
            </a:pPr>
            <a:r>
              <a:rPr lang="fr" sz="3200">
                <a:solidFill>
                  <a:schemeClr val="dk1"/>
                </a:solidFill>
                <a:latin typeface="Nunito Sans Black"/>
                <a:ea typeface="Nunito Sans Black"/>
                <a:cs typeface="Nunito Sans Black"/>
                <a:sym typeface="Nunito Sans Black"/>
              </a:rPr>
              <a:t>    DEVELOPPEUR.SE D’APPLICATIONS  </a:t>
            </a:r>
            <a:endParaRPr sz="3200">
              <a:solidFill>
                <a:schemeClr val="dk1"/>
              </a:solidFill>
              <a:latin typeface="Nunito Sans Black"/>
              <a:ea typeface="Nunito Sans Black"/>
              <a:cs typeface="Nunito Sans Black"/>
              <a:sym typeface="Nunito Sans Black"/>
            </a:endParaRPr>
          </a:p>
          <a:p>
            <a:pPr indent="0" lvl="0" marL="457200" rtl="0" algn="l">
              <a:spcBef>
                <a:spcPts val="600"/>
              </a:spcBef>
              <a:spcAft>
                <a:spcPts val="0"/>
              </a:spcAft>
              <a:buNone/>
            </a:pPr>
            <a:r>
              <a:rPr lang="fr" sz="3200">
                <a:solidFill>
                  <a:schemeClr val="dk1"/>
                </a:solidFill>
                <a:latin typeface="Nunito Sans Black"/>
                <a:ea typeface="Nunito Sans Black"/>
                <a:cs typeface="Nunito Sans Black"/>
                <a:sym typeface="Nunito Sans Black"/>
              </a:rPr>
              <a:t>                              (CDA)</a:t>
            </a:r>
            <a:endParaRPr sz="3200">
              <a:solidFill>
                <a:schemeClr val="dk1"/>
              </a:solidFill>
              <a:latin typeface="Nunito Sans Black"/>
              <a:ea typeface="Nunito Sans Black"/>
              <a:cs typeface="Nunito Sans Black"/>
              <a:sym typeface="Nunito Sans Black"/>
            </a:endParaRPr>
          </a:p>
          <a:p>
            <a:pPr indent="0" lvl="0" marL="457200" rtl="0" algn="l">
              <a:spcBef>
                <a:spcPts val="600"/>
              </a:spcBef>
              <a:spcAft>
                <a:spcPts val="0"/>
              </a:spcAft>
              <a:buNone/>
            </a:pPr>
            <a:r>
              <a:t/>
            </a:r>
            <a:endParaRPr sz="1400">
              <a:solidFill>
                <a:schemeClr val="dk1"/>
              </a:solidFill>
              <a:latin typeface="Nunito Sans Black"/>
              <a:ea typeface="Nunito Sans Black"/>
              <a:cs typeface="Nunito Sans Black"/>
              <a:sym typeface="Nunito Sans Black"/>
            </a:endParaRPr>
          </a:p>
          <a:p>
            <a:pPr indent="0" lvl="0" marL="914400" rtl="0" algn="l">
              <a:lnSpc>
                <a:spcPct val="115000"/>
              </a:lnSpc>
              <a:spcBef>
                <a:spcPts val="600"/>
              </a:spcBef>
              <a:spcAft>
                <a:spcPts val="0"/>
              </a:spcAft>
              <a:buNone/>
            </a:pPr>
            <a:r>
              <a:t/>
            </a:r>
            <a:endParaRPr sz="1400">
              <a:solidFill>
                <a:schemeClr val="dk1"/>
              </a:solidFill>
              <a:latin typeface="Nunito Sans"/>
              <a:ea typeface="Nunito Sans"/>
              <a:cs typeface="Nunito Sans"/>
              <a:sym typeface="Nunito Sans"/>
            </a:endParaRPr>
          </a:p>
          <a:p>
            <a:pPr indent="0" lvl="0" marL="457200" rtl="0" algn="l">
              <a:lnSpc>
                <a:spcPct val="115000"/>
              </a:lnSpc>
              <a:spcBef>
                <a:spcPts val="500"/>
              </a:spcBef>
              <a:spcAft>
                <a:spcPts val="1000"/>
              </a:spcAft>
              <a:buNone/>
            </a:pPr>
            <a:r>
              <a:t/>
            </a:r>
            <a:endParaRPr sz="1000">
              <a:latin typeface="Nunito Sans Light"/>
              <a:ea typeface="Nunito Sans Light"/>
              <a:cs typeface="Nunito Sans Light"/>
              <a:sym typeface="Nunito Sans Light"/>
            </a:endParaRPr>
          </a:p>
        </p:txBody>
      </p:sp>
      <p:sp>
        <p:nvSpPr>
          <p:cNvPr id="77" name="Google Shape;77;p17"/>
          <p:cNvSpPr txBox="1"/>
          <p:nvPr/>
        </p:nvSpPr>
        <p:spPr>
          <a:xfrm>
            <a:off x="4457180" y="4860000"/>
            <a:ext cx="4378200" cy="283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fr" sz="600">
                <a:latin typeface="Nunito Sans"/>
                <a:ea typeface="Nunito Sans"/>
                <a:cs typeface="Nunito Sans"/>
                <a:sym typeface="Nunito Sans"/>
              </a:rPr>
              <a:t>                                                                                                                                                           Simplon - Titre Professionnel 2023</a:t>
            </a:r>
            <a:endParaRPr sz="600">
              <a:latin typeface="Nunito Sans"/>
              <a:ea typeface="Nunito Sans"/>
              <a:cs typeface="Nunito Sans"/>
              <a:sym typeface="Nunito Sans"/>
            </a:endParaRPr>
          </a:p>
        </p:txBody>
      </p:sp>
      <p:sp>
        <p:nvSpPr>
          <p:cNvPr id="78" name="Google Shape;78;p17"/>
          <p:cNvSpPr txBox="1"/>
          <p:nvPr>
            <p:ph idx="12" type="sldNum"/>
          </p:nvPr>
        </p:nvSpPr>
        <p:spPr>
          <a:xfrm>
            <a:off x="859775" y="7827000"/>
            <a:ext cx="4716900" cy="3510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fld id="{00000000-1234-1234-1234-123412341234}" type="slidenum">
              <a:rPr lang="fr"/>
              <a:t>‹#›</a:t>
            </a:fld>
            <a:r>
              <a:rPr lang="fr"/>
              <a:t> </a:t>
            </a:r>
            <a:r>
              <a:rPr b="0" lang="fr" sz="1400">
                <a:solidFill>
                  <a:schemeClr val="dk1"/>
                </a:solidFill>
                <a:latin typeface="Arial"/>
                <a:ea typeface="Arial"/>
                <a:cs typeface="Arial"/>
                <a:sym typeface="Arial"/>
              </a:rPr>
              <a:t>• Simplon •</a:t>
            </a:r>
            <a:r>
              <a:rPr b="0" lang="fr" sz="1400">
                <a:solidFill>
                  <a:srgbClr val="CE0033"/>
                </a:solidFill>
                <a:latin typeface="Arial"/>
                <a:ea typeface="Arial"/>
                <a:cs typeface="Arial"/>
                <a:sym typeface="Arial"/>
              </a:rPr>
              <a:t> Préparation du titre professionnel 2020</a:t>
            </a:r>
            <a:endParaRPr b="0" sz="1400">
              <a:solidFill>
                <a:srgbClr val="CE0033"/>
              </a:solidFill>
              <a:latin typeface="Arial"/>
              <a:ea typeface="Arial"/>
              <a:cs typeface="Arial"/>
              <a:sym typeface="Arial"/>
            </a:endParaRPr>
          </a:p>
          <a:p>
            <a:pPr indent="0" lvl="0" marL="0" rtl="0" algn="l">
              <a:spcBef>
                <a:spcPts val="0"/>
              </a:spcBef>
              <a:spcAft>
                <a:spcPts val="0"/>
              </a:spcAft>
              <a:buNone/>
            </a:pPr>
            <a:r>
              <a:t/>
            </a:r>
            <a:endParaRPr b="0" sz="1400">
              <a:latin typeface="Arial"/>
              <a:ea typeface="Arial"/>
              <a:cs typeface="Arial"/>
              <a:sym typeface="Arial"/>
            </a:endParaRPr>
          </a:p>
        </p:txBody>
      </p:sp>
      <p:sp>
        <p:nvSpPr>
          <p:cNvPr id="79" name="Google Shape;79;p17"/>
          <p:cNvSpPr/>
          <p:nvPr/>
        </p:nvSpPr>
        <p:spPr>
          <a:xfrm>
            <a:off x="375375" y="404450"/>
            <a:ext cx="8460000" cy="4345500"/>
          </a:xfrm>
          <a:prstGeom prst="rect">
            <a:avLst/>
          </a:prstGeom>
          <a:noFill/>
          <a:ln cap="flat" cmpd="sng" w="19050">
            <a:solidFill>
              <a:srgbClr val="CE003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sz="1400">
              <a:solidFill>
                <a:srgbClr val="000000"/>
              </a:solidFill>
              <a:latin typeface="Nunito Sans"/>
              <a:ea typeface="Nunito Sans"/>
              <a:cs typeface="Nunito Sans"/>
              <a:sym typeface="Nunito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49" name="Shape 349"/>
        <p:cNvGrpSpPr/>
        <p:nvPr/>
      </p:nvGrpSpPr>
      <p:grpSpPr>
        <a:xfrm>
          <a:off x="0" y="0"/>
          <a:ext cx="0" cy="0"/>
          <a:chOff x="0" y="0"/>
          <a:chExt cx="0" cy="0"/>
        </a:xfrm>
      </p:grpSpPr>
      <p:cxnSp>
        <p:nvCxnSpPr>
          <p:cNvPr id="350" name="Google Shape;350;p44"/>
          <p:cNvCxnSpPr>
            <a:stCxn id="351" idx="0"/>
            <a:endCxn id="352" idx="4"/>
          </p:cNvCxnSpPr>
          <p:nvPr/>
        </p:nvCxnSpPr>
        <p:spPr>
          <a:xfrm>
            <a:off x="3550143" y="1502852"/>
            <a:ext cx="0" cy="2076000"/>
          </a:xfrm>
          <a:prstGeom prst="straightConnector1">
            <a:avLst/>
          </a:prstGeom>
          <a:noFill/>
          <a:ln cap="flat" cmpd="sng" w="76200">
            <a:solidFill>
              <a:srgbClr val="ED0036"/>
            </a:solidFill>
            <a:prstDash val="solid"/>
            <a:round/>
            <a:headEnd len="med" w="med" type="none"/>
            <a:tailEnd len="med" w="med" type="none"/>
          </a:ln>
        </p:spPr>
      </p:cxnSp>
      <p:sp>
        <p:nvSpPr>
          <p:cNvPr id="353" name="Google Shape;353;p44"/>
          <p:cNvSpPr/>
          <p:nvPr/>
        </p:nvSpPr>
        <p:spPr>
          <a:xfrm>
            <a:off x="122756" y="85931"/>
            <a:ext cx="478800" cy="478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354" name="Google Shape;354;p44"/>
          <p:cNvSpPr/>
          <p:nvPr/>
        </p:nvSpPr>
        <p:spPr>
          <a:xfrm>
            <a:off x="-60550" y="0"/>
            <a:ext cx="2909700" cy="5167800"/>
          </a:xfrm>
          <a:prstGeom prst="rect">
            <a:avLst/>
          </a:prstGeom>
          <a:solidFill>
            <a:srgbClr val="CE0033"/>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355" name="Google Shape;355;p44"/>
          <p:cNvSpPr txBox="1"/>
          <p:nvPr/>
        </p:nvSpPr>
        <p:spPr>
          <a:xfrm>
            <a:off x="-4075" y="695920"/>
            <a:ext cx="2745300" cy="1178400"/>
          </a:xfrm>
          <a:prstGeom prst="rect">
            <a:avLst/>
          </a:prstGeom>
          <a:noFill/>
          <a:ln>
            <a:noFill/>
          </a:ln>
        </p:spPr>
        <p:txBody>
          <a:bodyPr anchorCtr="0" anchor="t" bIns="91425" lIns="91425" spcFirstLastPara="1" rIns="91425" wrap="square" tIns="91425">
            <a:noAutofit/>
          </a:bodyPr>
          <a:lstStyle/>
          <a:p>
            <a:pPr indent="-139700" lvl="0" marL="139700" marR="0" rtl="0" algn="ctr">
              <a:lnSpc>
                <a:spcPct val="100000"/>
              </a:lnSpc>
              <a:spcBef>
                <a:spcPts val="0"/>
              </a:spcBef>
              <a:spcAft>
                <a:spcPts val="0"/>
              </a:spcAft>
              <a:buClr>
                <a:srgbClr val="CE0033"/>
              </a:buClr>
              <a:buFont typeface="Ubuntu"/>
              <a:buNone/>
            </a:pPr>
            <a:r>
              <a:rPr b="1" lang="fr" sz="2700">
                <a:solidFill>
                  <a:srgbClr val="FFFFFF"/>
                </a:solidFill>
                <a:latin typeface="Ubuntu"/>
                <a:ea typeface="Ubuntu"/>
                <a:cs typeface="Ubuntu"/>
                <a:sym typeface="Ubuntu"/>
              </a:rPr>
              <a:t>Le run</a:t>
            </a:r>
            <a:endParaRPr b="1" sz="2700">
              <a:solidFill>
                <a:srgbClr val="FFFFFF"/>
              </a:solidFill>
              <a:latin typeface="Ubuntu"/>
              <a:ea typeface="Ubuntu"/>
              <a:cs typeface="Ubuntu"/>
              <a:sym typeface="Ubuntu"/>
            </a:endParaRPr>
          </a:p>
        </p:txBody>
      </p:sp>
      <p:grpSp>
        <p:nvGrpSpPr>
          <p:cNvPr id="356" name="Google Shape;356;p44"/>
          <p:cNvGrpSpPr/>
          <p:nvPr/>
        </p:nvGrpSpPr>
        <p:grpSpPr>
          <a:xfrm>
            <a:off x="3344841" y="2300357"/>
            <a:ext cx="410625" cy="410400"/>
            <a:chOff x="6635826" y="2231701"/>
            <a:chExt cx="1095000" cy="1094400"/>
          </a:xfrm>
        </p:grpSpPr>
        <p:sp>
          <p:nvSpPr>
            <p:cNvPr id="357" name="Google Shape;357;p44"/>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358" name="Google Shape;358;p44"/>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359" name="Google Shape;359;p44"/>
          <p:cNvGrpSpPr/>
          <p:nvPr/>
        </p:nvGrpSpPr>
        <p:grpSpPr>
          <a:xfrm>
            <a:off x="3344841" y="1453944"/>
            <a:ext cx="410625" cy="410400"/>
            <a:chOff x="6635826" y="2231701"/>
            <a:chExt cx="1095000" cy="1094400"/>
          </a:xfrm>
        </p:grpSpPr>
        <p:sp>
          <p:nvSpPr>
            <p:cNvPr id="360" name="Google Shape;360;p44"/>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351" name="Google Shape;351;p44"/>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grpSp>
        <p:nvGrpSpPr>
          <p:cNvPr id="361" name="Google Shape;361;p44"/>
          <p:cNvGrpSpPr/>
          <p:nvPr/>
        </p:nvGrpSpPr>
        <p:grpSpPr>
          <a:xfrm>
            <a:off x="3344841" y="3216839"/>
            <a:ext cx="410625" cy="410400"/>
            <a:chOff x="6635826" y="2231701"/>
            <a:chExt cx="1095000" cy="1094400"/>
          </a:xfrm>
        </p:grpSpPr>
        <p:sp>
          <p:nvSpPr>
            <p:cNvPr id="362" name="Google Shape;362;p44"/>
            <p:cNvSpPr/>
            <p:nvPr/>
          </p:nvSpPr>
          <p:spPr>
            <a:xfrm>
              <a:off x="6635826" y="2231701"/>
              <a:ext cx="1095000" cy="1094400"/>
            </a:xfrm>
            <a:prstGeom prst="ellipse">
              <a:avLst/>
            </a:prstGeom>
            <a:solidFill>
              <a:srgbClr val="ED0036"/>
            </a:solidFill>
            <a:ln cap="flat" cmpd="sng" w="9525">
              <a:solidFill>
                <a:srgbClr val="ED0036"/>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352" name="Google Shape;352;p44"/>
            <p:cNvSpPr/>
            <p:nvPr/>
          </p:nvSpPr>
          <p:spPr>
            <a:xfrm>
              <a:off x="6766447" y="2362121"/>
              <a:ext cx="833700" cy="8352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sp>
        <p:nvSpPr>
          <p:cNvPr id="363" name="Google Shape;363;p44"/>
          <p:cNvSpPr/>
          <p:nvPr/>
        </p:nvSpPr>
        <p:spPr>
          <a:xfrm rot="2006">
            <a:off x="4296667" y="1416422"/>
            <a:ext cx="41127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Se chronométrer</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rPr>
              <a:t>Pour savoir où on en est, même si on peut être interrompu.e</a:t>
            </a:r>
            <a:endParaRPr b="1" sz="1100">
              <a:latin typeface="Ubuntu"/>
              <a:ea typeface="Ubuntu"/>
              <a:cs typeface="Ubuntu"/>
              <a:sym typeface="Ubuntu"/>
            </a:endParaRPr>
          </a:p>
        </p:txBody>
      </p:sp>
      <p:sp>
        <p:nvSpPr>
          <p:cNvPr id="364" name="Google Shape;364;p44"/>
          <p:cNvSpPr/>
          <p:nvPr/>
        </p:nvSpPr>
        <p:spPr>
          <a:xfrm rot="1964">
            <a:off x="4296686" y="2282337"/>
            <a:ext cx="42006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Être sûr.e de sa démo</a:t>
            </a:r>
            <a:endParaRPr sz="1100">
              <a:solidFill>
                <a:schemeClr val="dk1"/>
              </a:solidFill>
            </a:endParaRPr>
          </a:p>
          <a:p>
            <a:pPr indent="0" lvl="0" marL="0" rtl="0" algn="just">
              <a:spcBef>
                <a:spcPts val="0"/>
              </a:spcBef>
              <a:spcAft>
                <a:spcPts val="0"/>
              </a:spcAft>
              <a:buClr>
                <a:schemeClr val="dk1"/>
              </a:buClr>
              <a:buSzPts val="1000"/>
              <a:buFont typeface="Ubuntu"/>
              <a:buNone/>
            </a:pPr>
            <a:r>
              <a:rPr lang="fr" sz="1100">
                <a:solidFill>
                  <a:schemeClr val="dk1"/>
                </a:solidFill>
                <a:latin typeface="Ubuntu"/>
                <a:ea typeface="Ubuntu"/>
                <a:cs typeface="Ubuntu"/>
                <a:sym typeface="Ubuntu"/>
              </a:rPr>
              <a:t>Présenter des fonctionnalités </a:t>
            </a:r>
            <a:r>
              <a:rPr b="1" lang="fr" sz="1100">
                <a:solidFill>
                  <a:schemeClr val="dk1"/>
                </a:solidFill>
                <a:latin typeface="Ubuntu"/>
                <a:ea typeface="Ubuntu"/>
                <a:cs typeface="Ubuntu"/>
                <a:sym typeface="Ubuntu"/>
              </a:rPr>
              <a:t>opérationnelles </a:t>
            </a:r>
            <a:endParaRPr b="1" sz="1300" u="sng">
              <a:latin typeface="Ubuntu"/>
              <a:ea typeface="Ubuntu"/>
              <a:cs typeface="Ubuntu"/>
              <a:sym typeface="Ubuntu"/>
            </a:endParaRPr>
          </a:p>
        </p:txBody>
      </p:sp>
      <p:sp>
        <p:nvSpPr>
          <p:cNvPr id="365" name="Google Shape;365;p44"/>
          <p:cNvSpPr/>
          <p:nvPr/>
        </p:nvSpPr>
        <p:spPr>
          <a:xfrm rot="1870">
            <a:off x="4296675" y="3173550"/>
            <a:ext cx="4413001" cy="498300"/>
          </a:xfrm>
          <a:prstGeom prst="rect">
            <a:avLst/>
          </a:prstGeom>
          <a:noFill/>
          <a:ln>
            <a:noFill/>
          </a:ln>
        </p:spPr>
        <p:txBody>
          <a:bodyPr anchorCtr="0" anchor="ctr" bIns="34275" lIns="34275" spcFirstLastPara="1" rIns="34275" wrap="square" tIns="34275">
            <a:noAutofit/>
          </a:bodyPr>
          <a:lstStyle/>
          <a:p>
            <a:pPr indent="0" lvl="0" marL="0" rtl="0" algn="l">
              <a:lnSpc>
                <a:spcPct val="120000"/>
              </a:lnSpc>
              <a:spcBef>
                <a:spcPts val="0"/>
              </a:spcBef>
              <a:spcAft>
                <a:spcPts val="0"/>
              </a:spcAft>
              <a:buClr>
                <a:srgbClr val="CE0033"/>
              </a:buClr>
              <a:buSzPts val="1100"/>
              <a:buFont typeface="Ubuntu"/>
              <a:buNone/>
            </a:pPr>
            <a:r>
              <a:rPr b="1" lang="fr" sz="1100">
                <a:solidFill>
                  <a:srgbClr val="CE0033"/>
                </a:solidFill>
                <a:latin typeface="Ubuntu"/>
                <a:ea typeface="Ubuntu"/>
                <a:cs typeface="Ubuntu"/>
                <a:sym typeface="Ubuntu"/>
              </a:rPr>
              <a:t>Utiliser le mode présentateur </a:t>
            </a:r>
            <a:endParaRPr b="1" sz="1100">
              <a:solidFill>
                <a:srgbClr val="CE0033"/>
              </a:solidFill>
              <a:latin typeface="Ubuntu"/>
              <a:ea typeface="Ubuntu"/>
              <a:cs typeface="Ubuntu"/>
              <a:sym typeface="Ubuntu"/>
            </a:endParaRPr>
          </a:p>
          <a:p>
            <a:pPr indent="0" lvl="0" marL="0" rtl="0" algn="l">
              <a:lnSpc>
                <a:spcPct val="120000"/>
              </a:lnSpc>
              <a:spcBef>
                <a:spcPts val="0"/>
              </a:spcBef>
              <a:spcAft>
                <a:spcPts val="0"/>
              </a:spcAft>
              <a:buClr>
                <a:srgbClr val="CE0033"/>
              </a:buClr>
              <a:buSzPts val="1100"/>
              <a:buFont typeface="Ubuntu"/>
              <a:buNone/>
            </a:pPr>
            <a:r>
              <a:rPr lang="fr" sz="1100">
                <a:solidFill>
                  <a:schemeClr val="dk1"/>
                </a:solidFill>
                <a:latin typeface="Ubuntu"/>
                <a:ea typeface="Ubuntu"/>
                <a:cs typeface="Ubuntu"/>
                <a:sym typeface="Ubuntu"/>
              </a:rPr>
              <a:t>Pour avoir un </a:t>
            </a:r>
            <a:r>
              <a:rPr b="1" lang="fr" sz="1100">
                <a:solidFill>
                  <a:schemeClr val="dk1"/>
                </a:solidFill>
                <a:latin typeface="Ubuntu"/>
                <a:ea typeface="Ubuntu"/>
                <a:cs typeface="Ubuntu"/>
                <a:sym typeface="Ubuntu"/>
              </a:rPr>
              <a:t>chrono </a:t>
            </a:r>
            <a:r>
              <a:rPr lang="fr" sz="1100">
                <a:solidFill>
                  <a:schemeClr val="dk1"/>
                </a:solidFill>
                <a:latin typeface="Ubuntu"/>
                <a:ea typeface="Ubuntu"/>
                <a:cs typeface="Ubuntu"/>
                <a:sym typeface="Ubuntu"/>
              </a:rPr>
              <a:t>et ses </a:t>
            </a:r>
            <a:r>
              <a:rPr b="1" lang="fr" sz="1100">
                <a:solidFill>
                  <a:schemeClr val="dk1"/>
                </a:solidFill>
                <a:latin typeface="Ubuntu"/>
                <a:ea typeface="Ubuntu"/>
                <a:cs typeface="Ubuntu"/>
                <a:sym typeface="Ubuntu"/>
              </a:rPr>
              <a:t>notes</a:t>
            </a:r>
            <a:endParaRPr sz="1100">
              <a:solidFill>
                <a:schemeClr val="dk1"/>
              </a:solidFill>
              <a:latin typeface="Ubuntu"/>
              <a:ea typeface="Ubuntu"/>
              <a:cs typeface="Ubuntu"/>
              <a:sym typeface="Ubuntu"/>
            </a:endParaRPr>
          </a:p>
        </p:txBody>
      </p:sp>
      <p:sp>
        <p:nvSpPr>
          <p:cNvPr id="366" name="Google Shape;366;p44"/>
          <p:cNvSpPr txBox="1"/>
          <p:nvPr/>
        </p:nvSpPr>
        <p:spPr>
          <a:xfrm>
            <a:off x="3887869" y="1393350"/>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1</a:t>
            </a:r>
            <a:endParaRPr b="1" sz="2700">
              <a:solidFill>
                <a:srgbClr val="ED0036"/>
              </a:solidFill>
              <a:latin typeface="Ubuntu"/>
              <a:ea typeface="Ubuntu"/>
              <a:cs typeface="Ubuntu"/>
              <a:sym typeface="Ubuntu"/>
            </a:endParaRPr>
          </a:p>
        </p:txBody>
      </p:sp>
      <p:sp>
        <p:nvSpPr>
          <p:cNvPr id="367" name="Google Shape;367;p44"/>
          <p:cNvSpPr txBox="1"/>
          <p:nvPr/>
        </p:nvSpPr>
        <p:spPr>
          <a:xfrm>
            <a:off x="3887869" y="2299525"/>
            <a:ext cx="321000" cy="4326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2</a:t>
            </a:r>
            <a:endParaRPr b="1" sz="2700">
              <a:solidFill>
                <a:srgbClr val="ED0036"/>
              </a:solidFill>
              <a:latin typeface="Ubuntu"/>
              <a:ea typeface="Ubuntu"/>
              <a:cs typeface="Ubuntu"/>
              <a:sym typeface="Ubuntu"/>
            </a:endParaRPr>
          </a:p>
        </p:txBody>
      </p:sp>
      <p:sp>
        <p:nvSpPr>
          <p:cNvPr id="368" name="Google Shape;368;p44"/>
          <p:cNvSpPr txBox="1"/>
          <p:nvPr/>
        </p:nvSpPr>
        <p:spPr>
          <a:xfrm>
            <a:off x="3887869" y="3167419"/>
            <a:ext cx="321000" cy="410400"/>
          </a:xfrm>
          <a:prstGeom prst="rect">
            <a:avLst/>
          </a:prstGeom>
          <a:noFill/>
          <a:ln>
            <a:noFill/>
          </a:ln>
        </p:spPr>
        <p:txBody>
          <a:bodyPr anchorCtr="0" anchor="t" bIns="34275" lIns="34275" spcFirstLastPara="1" rIns="34275" wrap="square" tIns="34275">
            <a:noAutofit/>
          </a:bodyPr>
          <a:lstStyle/>
          <a:p>
            <a:pPr indent="0" lvl="0" marL="0" rtl="0" algn="l">
              <a:spcBef>
                <a:spcPts val="0"/>
              </a:spcBef>
              <a:spcAft>
                <a:spcPts val="0"/>
              </a:spcAft>
              <a:buNone/>
            </a:pPr>
            <a:r>
              <a:rPr b="1" lang="fr" sz="2700">
                <a:solidFill>
                  <a:srgbClr val="ED0036"/>
                </a:solidFill>
                <a:latin typeface="Ubuntu"/>
                <a:ea typeface="Ubuntu"/>
                <a:cs typeface="Ubuntu"/>
                <a:sym typeface="Ubuntu"/>
              </a:rPr>
              <a:t>3</a:t>
            </a:r>
            <a:endParaRPr b="1" sz="2700">
              <a:solidFill>
                <a:srgbClr val="ED0036"/>
              </a:solidFill>
              <a:latin typeface="Ubuntu"/>
              <a:ea typeface="Ubuntu"/>
              <a:cs typeface="Ubuntu"/>
              <a:sym typeface="Ubuntu"/>
            </a:endParaRPr>
          </a:p>
        </p:txBody>
      </p:sp>
      <p:pic>
        <p:nvPicPr>
          <p:cNvPr id="369" name="Google Shape;369;p44"/>
          <p:cNvPicPr preferRelativeResize="0"/>
          <p:nvPr/>
        </p:nvPicPr>
        <p:blipFill rotWithShape="1">
          <a:blip r:embed="rId3">
            <a:alphaModFix/>
          </a:blip>
          <a:srcRect b="0" l="0" r="0" t="0"/>
          <a:stretch/>
        </p:blipFill>
        <p:spPr>
          <a:xfrm>
            <a:off x="875213" y="1825950"/>
            <a:ext cx="1038175" cy="10381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5"/>
          <p:cNvSpPr txBox="1"/>
          <p:nvPr/>
        </p:nvSpPr>
        <p:spPr>
          <a:xfrm>
            <a:off x="311708" y="744575"/>
            <a:ext cx="8520600" cy="205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sz="5200">
              <a:solidFill>
                <a:srgbClr val="000000"/>
              </a:solidFill>
            </a:endParaRPr>
          </a:p>
        </p:txBody>
      </p:sp>
      <p:sp>
        <p:nvSpPr>
          <p:cNvPr id="375" name="Google Shape;375;p45"/>
          <p:cNvSpPr txBox="1"/>
          <p:nvPr/>
        </p:nvSpPr>
        <p:spPr>
          <a:xfrm>
            <a:off x="311700" y="2834125"/>
            <a:ext cx="85206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800">
              <a:solidFill>
                <a:srgbClr val="595959"/>
              </a:solidFill>
            </a:endParaRPr>
          </a:p>
        </p:txBody>
      </p:sp>
      <p:sp>
        <p:nvSpPr>
          <p:cNvPr id="376" name="Google Shape;376;p45"/>
          <p:cNvSpPr/>
          <p:nvPr/>
        </p:nvSpPr>
        <p:spPr>
          <a:xfrm>
            <a:off x="0" y="0"/>
            <a:ext cx="9144000" cy="5143500"/>
          </a:xfrm>
          <a:prstGeom prst="rect">
            <a:avLst/>
          </a:prstGeom>
          <a:solidFill>
            <a:srgbClr val="CE0033"/>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377" name="Google Shape;377;p45"/>
          <p:cNvSpPr txBox="1"/>
          <p:nvPr/>
        </p:nvSpPr>
        <p:spPr>
          <a:xfrm>
            <a:off x="6000050" y="4377300"/>
            <a:ext cx="3114600" cy="639000"/>
          </a:xfrm>
          <a:prstGeom prst="rect">
            <a:avLst/>
          </a:prstGeom>
          <a:noFill/>
          <a:ln>
            <a:noFill/>
          </a:ln>
        </p:spPr>
        <p:txBody>
          <a:bodyPr anchorCtr="0" anchor="t" bIns="91425" lIns="91425" spcFirstLastPara="1" rIns="91425" wrap="square" tIns="91425">
            <a:noAutofit/>
          </a:bodyPr>
          <a:lstStyle/>
          <a:p>
            <a:pPr indent="-50800" lvl="0" marL="50800" rtl="0" algn="ctr">
              <a:spcBef>
                <a:spcPts val="0"/>
              </a:spcBef>
              <a:spcAft>
                <a:spcPts val="0"/>
              </a:spcAft>
              <a:buClr>
                <a:srgbClr val="FFFFFF"/>
              </a:buClr>
              <a:buFont typeface="Ubuntu"/>
              <a:buNone/>
            </a:pPr>
            <a:r>
              <a:rPr b="1" lang="fr" sz="2000">
                <a:solidFill>
                  <a:srgbClr val="FFFFFF"/>
                </a:solidFill>
                <a:latin typeface="Ubuntu"/>
                <a:ea typeface="Ubuntu"/>
                <a:cs typeface="Ubuntu"/>
                <a:sym typeface="Ubuntu"/>
              </a:rPr>
              <a:t>SIMPLON.CO</a:t>
            </a:r>
            <a:endParaRPr b="1" sz="2000">
              <a:solidFill>
                <a:srgbClr val="FFFFFF"/>
              </a:solidFill>
              <a:latin typeface="Ubuntu"/>
              <a:ea typeface="Ubuntu"/>
              <a:cs typeface="Ubuntu"/>
              <a:sym typeface="Ubuntu"/>
            </a:endParaRPr>
          </a:p>
          <a:p>
            <a:pPr indent="0" lvl="0" marL="0" rtl="0" algn="ctr">
              <a:spcBef>
                <a:spcPts val="0"/>
              </a:spcBef>
              <a:spcAft>
                <a:spcPts val="0"/>
              </a:spcAft>
              <a:buClr>
                <a:srgbClr val="FFFFFF"/>
              </a:buClr>
              <a:buFont typeface="Ubuntu"/>
              <a:buNone/>
            </a:pPr>
            <a:r>
              <a:t/>
            </a:r>
            <a:endParaRPr sz="2000">
              <a:solidFill>
                <a:srgbClr val="FFFFFF"/>
              </a:solidFill>
              <a:latin typeface="Ubuntu"/>
              <a:ea typeface="Ubuntu"/>
              <a:cs typeface="Ubuntu"/>
              <a:sym typeface="Ubuntu"/>
            </a:endParaRPr>
          </a:p>
          <a:p>
            <a:pPr indent="0" lvl="0" marL="0" rtl="0" algn="ctr">
              <a:spcBef>
                <a:spcPts val="0"/>
              </a:spcBef>
              <a:spcAft>
                <a:spcPts val="0"/>
              </a:spcAft>
              <a:buClr>
                <a:srgbClr val="FFFFFF"/>
              </a:buClr>
              <a:buFont typeface="Ubuntu"/>
              <a:buNone/>
            </a:pPr>
            <a:r>
              <a:t/>
            </a:r>
            <a:endParaRPr b="1">
              <a:solidFill>
                <a:srgbClr val="FFFFFF"/>
              </a:solidFill>
              <a:latin typeface="Ubuntu"/>
              <a:ea typeface="Ubuntu"/>
              <a:cs typeface="Ubuntu"/>
              <a:sym typeface="Ubuntu"/>
            </a:endParaRPr>
          </a:p>
          <a:p>
            <a:pPr indent="-139700" lvl="0" marL="139700" marR="0" rtl="0" algn="ctr">
              <a:lnSpc>
                <a:spcPct val="100000"/>
              </a:lnSpc>
              <a:spcBef>
                <a:spcPts val="0"/>
              </a:spcBef>
              <a:spcAft>
                <a:spcPts val="0"/>
              </a:spcAft>
              <a:buClr>
                <a:srgbClr val="CE0033"/>
              </a:buClr>
              <a:buFont typeface="Ubuntu"/>
              <a:buNone/>
            </a:pPr>
            <a:r>
              <a:t/>
            </a:r>
            <a:endParaRPr sz="1800">
              <a:solidFill>
                <a:srgbClr val="FFFFFF"/>
              </a:solidFill>
              <a:latin typeface="Ubuntu"/>
              <a:ea typeface="Ubuntu"/>
              <a:cs typeface="Ubuntu"/>
              <a:sym typeface="Ubuntu"/>
            </a:endParaRPr>
          </a:p>
        </p:txBody>
      </p:sp>
      <p:pic>
        <p:nvPicPr>
          <p:cNvPr descr="Shape 518" id="378" name="Google Shape;378;p45"/>
          <p:cNvPicPr preferRelativeResize="0"/>
          <p:nvPr/>
        </p:nvPicPr>
        <p:blipFill rotWithShape="1">
          <a:blip r:embed="rId3">
            <a:alphaModFix/>
          </a:blip>
          <a:srcRect b="0" l="0" r="0" t="0"/>
          <a:stretch/>
        </p:blipFill>
        <p:spPr>
          <a:xfrm>
            <a:off x="6974075" y="3272798"/>
            <a:ext cx="1166550" cy="1066824"/>
          </a:xfrm>
          <a:prstGeom prst="rect">
            <a:avLst/>
          </a:prstGeom>
          <a:noFill/>
          <a:ln>
            <a:noFill/>
          </a:ln>
        </p:spPr>
      </p:pic>
      <p:sp>
        <p:nvSpPr>
          <p:cNvPr id="379" name="Google Shape;379;p45"/>
          <p:cNvSpPr txBox="1"/>
          <p:nvPr/>
        </p:nvSpPr>
        <p:spPr>
          <a:xfrm>
            <a:off x="489850" y="916775"/>
            <a:ext cx="7990800" cy="11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fr" sz="3600">
                <a:solidFill>
                  <a:srgbClr val="FFFFFF"/>
                </a:solidFill>
                <a:highlight>
                  <a:srgbClr val="CE0033"/>
                </a:highlight>
                <a:latin typeface="Ubuntu"/>
                <a:ea typeface="Ubuntu"/>
                <a:cs typeface="Ubuntu"/>
                <a:sym typeface="Ubuntu"/>
              </a:rPr>
              <a:t>The End </a:t>
            </a:r>
            <a:endParaRPr b="1" sz="3600">
              <a:solidFill>
                <a:srgbClr val="FFFFFF"/>
              </a:solidFill>
              <a:highlight>
                <a:srgbClr val="CE0033"/>
              </a:highlight>
              <a:latin typeface="Ubuntu"/>
              <a:ea typeface="Ubuntu"/>
              <a:cs typeface="Ubuntu"/>
              <a:sym typeface="Ubuntu"/>
            </a:endParaRPr>
          </a:p>
          <a:p>
            <a:pPr indent="0" lvl="0" marL="0" rtl="0" algn="l">
              <a:spcBef>
                <a:spcPts val="0"/>
              </a:spcBef>
              <a:spcAft>
                <a:spcPts val="0"/>
              </a:spcAft>
              <a:buClr>
                <a:srgbClr val="000000"/>
              </a:buClr>
              <a:buSzPts val="1100"/>
              <a:buFont typeface="Arial"/>
              <a:buNone/>
            </a:pPr>
            <a:r>
              <a:t/>
            </a:r>
            <a:endParaRPr b="1" i="1" sz="2600">
              <a:solidFill>
                <a:srgbClr val="FFFFFF"/>
              </a:solidFill>
              <a:highlight>
                <a:srgbClr val="CE0033"/>
              </a:highlight>
              <a:latin typeface="Ubuntu"/>
              <a:ea typeface="Ubuntu"/>
              <a:cs typeface="Ubuntu"/>
              <a:sym typeface="Ubuntu"/>
            </a:endParaRPr>
          </a:p>
          <a:p>
            <a:pPr indent="0" lvl="0" marL="0" rtl="0" algn="l">
              <a:spcBef>
                <a:spcPts val="0"/>
              </a:spcBef>
              <a:spcAft>
                <a:spcPts val="0"/>
              </a:spcAft>
              <a:buClr>
                <a:srgbClr val="000000"/>
              </a:buClr>
              <a:buSzPts val="1100"/>
              <a:buFont typeface="Arial"/>
              <a:buNone/>
            </a:pPr>
            <a:r>
              <a:rPr b="1" i="1" lang="fr" sz="2200">
                <a:solidFill>
                  <a:srgbClr val="FFFFFF"/>
                </a:solidFill>
                <a:highlight>
                  <a:srgbClr val="CE0033"/>
                </a:highlight>
                <a:latin typeface="Ubuntu"/>
                <a:ea typeface="Ubuntu"/>
                <a:cs typeface="Ubuntu"/>
                <a:sym typeface="Ubuntu"/>
              </a:rPr>
              <a:t>Après tout ca.. Vous serez épanouis dans votre nouvel emploi et vous nous direz au revoir…</a:t>
            </a:r>
            <a:endParaRPr b="1" i="1" sz="2200">
              <a:solidFill>
                <a:srgbClr val="FFFFFF"/>
              </a:solidFill>
              <a:highlight>
                <a:srgbClr val="CE0033"/>
              </a:highlight>
              <a:latin typeface="Ubuntu"/>
              <a:ea typeface="Ubuntu"/>
              <a:cs typeface="Ubuntu"/>
              <a:sym typeface="Ubuntu"/>
            </a:endParaRPr>
          </a:p>
        </p:txBody>
      </p:sp>
      <p:pic>
        <p:nvPicPr>
          <p:cNvPr id="380" name="Google Shape;380;p45"/>
          <p:cNvPicPr preferRelativeResize="0"/>
          <p:nvPr/>
        </p:nvPicPr>
        <p:blipFill>
          <a:blip r:embed="rId4">
            <a:alphaModFix/>
          </a:blip>
          <a:stretch>
            <a:fillRect/>
          </a:stretch>
        </p:blipFill>
        <p:spPr>
          <a:xfrm>
            <a:off x="489850" y="3272794"/>
            <a:ext cx="4082150" cy="150223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6"/>
          <p:cNvSpPr/>
          <p:nvPr/>
        </p:nvSpPr>
        <p:spPr>
          <a:xfrm>
            <a:off x="0" y="0"/>
            <a:ext cx="9144000" cy="5143500"/>
          </a:xfrm>
          <a:prstGeom prst="rect">
            <a:avLst/>
          </a:prstGeom>
          <a:solidFill>
            <a:srgbClr val="CE0033"/>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sp>
        <p:nvSpPr>
          <p:cNvPr id="386" name="Google Shape;386;p46"/>
          <p:cNvSpPr txBox="1"/>
          <p:nvPr/>
        </p:nvSpPr>
        <p:spPr>
          <a:xfrm>
            <a:off x="6000050" y="4377300"/>
            <a:ext cx="3114600" cy="639000"/>
          </a:xfrm>
          <a:prstGeom prst="rect">
            <a:avLst/>
          </a:prstGeom>
          <a:noFill/>
          <a:ln>
            <a:noFill/>
          </a:ln>
        </p:spPr>
        <p:txBody>
          <a:bodyPr anchorCtr="0" anchor="t" bIns="91425" lIns="91425" spcFirstLastPara="1" rIns="91425" wrap="square" tIns="91425">
            <a:noAutofit/>
          </a:bodyPr>
          <a:lstStyle/>
          <a:p>
            <a:pPr indent="-50800" lvl="0" marL="50800" rtl="0" algn="ctr">
              <a:spcBef>
                <a:spcPts val="0"/>
              </a:spcBef>
              <a:spcAft>
                <a:spcPts val="0"/>
              </a:spcAft>
              <a:buClr>
                <a:srgbClr val="FFFFFF"/>
              </a:buClr>
              <a:buFont typeface="Ubuntu"/>
              <a:buNone/>
            </a:pPr>
            <a:r>
              <a:rPr b="1" lang="fr" sz="2000">
                <a:solidFill>
                  <a:srgbClr val="FFFFFF"/>
                </a:solidFill>
                <a:latin typeface="Ubuntu"/>
                <a:ea typeface="Ubuntu"/>
                <a:cs typeface="Ubuntu"/>
                <a:sym typeface="Ubuntu"/>
              </a:rPr>
              <a:t>SIMPLON.CO</a:t>
            </a:r>
            <a:endParaRPr b="1" sz="2000">
              <a:solidFill>
                <a:srgbClr val="FFFFFF"/>
              </a:solidFill>
              <a:latin typeface="Ubuntu"/>
              <a:ea typeface="Ubuntu"/>
              <a:cs typeface="Ubuntu"/>
              <a:sym typeface="Ubuntu"/>
            </a:endParaRPr>
          </a:p>
          <a:p>
            <a:pPr indent="0" lvl="0" marL="0" rtl="0" algn="ctr">
              <a:spcBef>
                <a:spcPts val="0"/>
              </a:spcBef>
              <a:spcAft>
                <a:spcPts val="0"/>
              </a:spcAft>
              <a:buClr>
                <a:srgbClr val="FFFFFF"/>
              </a:buClr>
              <a:buFont typeface="Ubuntu"/>
              <a:buNone/>
            </a:pPr>
            <a:r>
              <a:t/>
            </a:r>
            <a:endParaRPr sz="2000">
              <a:solidFill>
                <a:srgbClr val="FFFFFF"/>
              </a:solidFill>
              <a:latin typeface="Ubuntu"/>
              <a:ea typeface="Ubuntu"/>
              <a:cs typeface="Ubuntu"/>
              <a:sym typeface="Ubuntu"/>
            </a:endParaRPr>
          </a:p>
          <a:p>
            <a:pPr indent="0" lvl="0" marL="0" rtl="0" algn="ctr">
              <a:spcBef>
                <a:spcPts val="0"/>
              </a:spcBef>
              <a:spcAft>
                <a:spcPts val="0"/>
              </a:spcAft>
              <a:buClr>
                <a:srgbClr val="FFFFFF"/>
              </a:buClr>
              <a:buFont typeface="Ubuntu"/>
              <a:buNone/>
            </a:pPr>
            <a:r>
              <a:t/>
            </a:r>
            <a:endParaRPr b="1">
              <a:solidFill>
                <a:srgbClr val="FFFFFF"/>
              </a:solidFill>
              <a:latin typeface="Ubuntu"/>
              <a:ea typeface="Ubuntu"/>
              <a:cs typeface="Ubuntu"/>
              <a:sym typeface="Ubuntu"/>
            </a:endParaRPr>
          </a:p>
          <a:p>
            <a:pPr indent="-139700" lvl="0" marL="139700" marR="0" rtl="0" algn="ctr">
              <a:lnSpc>
                <a:spcPct val="100000"/>
              </a:lnSpc>
              <a:spcBef>
                <a:spcPts val="0"/>
              </a:spcBef>
              <a:spcAft>
                <a:spcPts val="0"/>
              </a:spcAft>
              <a:buClr>
                <a:srgbClr val="CE0033"/>
              </a:buClr>
              <a:buFont typeface="Ubuntu"/>
              <a:buNone/>
            </a:pPr>
            <a:r>
              <a:t/>
            </a:r>
            <a:endParaRPr sz="1800">
              <a:solidFill>
                <a:srgbClr val="FFFFFF"/>
              </a:solidFill>
              <a:latin typeface="Ubuntu"/>
              <a:ea typeface="Ubuntu"/>
              <a:cs typeface="Ubuntu"/>
              <a:sym typeface="Ubuntu"/>
            </a:endParaRPr>
          </a:p>
        </p:txBody>
      </p:sp>
      <p:pic>
        <p:nvPicPr>
          <p:cNvPr descr="Shape 518" id="387" name="Google Shape;387;p46"/>
          <p:cNvPicPr preferRelativeResize="0"/>
          <p:nvPr/>
        </p:nvPicPr>
        <p:blipFill rotWithShape="1">
          <a:blip r:embed="rId3">
            <a:alphaModFix/>
          </a:blip>
          <a:srcRect b="0" l="0" r="0" t="0"/>
          <a:stretch/>
        </p:blipFill>
        <p:spPr>
          <a:xfrm>
            <a:off x="6974075" y="3272798"/>
            <a:ext cx="1166550" cy="1066824"/>
          </a:xfrm>
          <a:prstGeom prst="rect">
            <a:avLst/>
          </a:prstGeom>
          <a:noFill/>
          <a:ln>
            <a:noFill/>
          </a:ln>
        </p:spPr>
      </p:pic>
      <p:sp>
        <p:nvSpPr>
          <p:cNvPr id="388" name="Google Shape;388;p46"/>
          <p:cNvSpPr txBox="1"/>
          <p:nvPr/>
        </p:nvSpPr>
        <p:spPr>
          <a:xfrm>
            <a:off x="489850" y="916775"/>
            <a:ext cx="7990800" cy="11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fr" sz="3600">
                <a:solidFill>
                  <a:srgbClr val="FFFFFF"/>
                </a:solidFill>
                <a:highlight>
                  <a:srgbClr val="CE0033"/>
                </a:highlight>
                <a:latin typeface="Ubuntu"/>
                <a:ea typeface="Ubuntu"/>
                <a:cs typeface="Ubuntu"/>
                <a:sym typeface="Ubuntu"/>
              </a:rPr>
              <a:t>Mais on vous recontactera ! </a:t>
            </a:r>
            <a:endParaRPr b="1" i="1" sz="2200">
              <a:solidFill>
                <a:srgbClr val="FFFFFF"/>
              </a:solidFill>
              <a:highlight>
                <a:srgbClr val="CE0033"/>
              </a:highlight>
              <a:latin typeface="Ubuntu"/>
              <a:ea typeface="Ubuntu"/>
              <a:cs typeface="Ubuntu"/>
              <a:sym typeface="Ubuntu"/>
            </a:endParaRPr>
          </a:p>
        </p:txBody>
      </p:sp>
      <p:pic>
        <p:nvPicPr>
          <p:cNvPr id="389" name="Google Shape;389;p46"/>
          <p:cNvPicPr preferRelativeResize="0"/>
          <p:nvPr/>
        </p:nvPicPr>
        <p:blipFill rotWithShape="1">
          <a:blip r:embed="rId4">
            <a:alphaModFix/>
          </a:blip>
          <a:srcRect b="16051" l="0" r="0" t="16051"/>
          <a:stretch/>
        </p:blipFill>
        <p:spPr>
          <a:xfrm>
            <a:off x="489850" y="3272794"/>
            <a:ext cx="4082150" cy="150223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nvSpPr>
        <p:spPr>
          <a:xfrm>
            <a:off x="265650" y="110450"/>
            <a:ext cx="8612700" cy="6204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fr">
                <a:solidFill>
                  <a:schemeClr val="dk1"/>
                </a:solidFill>
                <a:latin typeface="Nunito Sans Black"/>
                <a:ea typeface="Nunito Sans Black"/>
                <a:cs typeface="Nunito Sans Black"/>
                <a:sym typeface="Nunito Sans Black"/>
              </a:rPr>
              <a:t>a. Les competences </a:t>
            </a:r>
            <a:r>
              <a:rPr lang="fr">
                <a:solidFill>
                  <a:schemeClr val="dk1"/>
                </a:solidFill>
                <a:latin typeface="Nunito Sans Black"/>
                <a:ea typeface="Nunito Sans Black"/>
                <a:cs typeface="Nunito Sans Black"/>
                <a:sym typeface="Nunito Sans Black"/>
              </a:rPr>
              <a:t>evaluees</a:t>
            </a:r>
            <a:endParaRPr i="1" sz="1100">
              <a:latin typeface="Nunito Sans Black"/>
              <a:ea typeface="Nunito Sans Black"/>
              <a:cs typeface="Nunito Sans Black"/>
              <a:sym typeface="Nunito Sans Black"/>
            </a:endParaRPr>
          </a:p>
        </p:txBody>
      </p:sp>
      <p:pic>
        <p:nvPicPr>
          <p:cNvPr id="85" name="Google Shape;85;p18"/>
          <p:cNvPicPr preferRelativeResize="0"/>
          <p:nvPr/>
        </p:nvPicPr>
        <p:blipFill>
          <a:blip r:embed="rId3">
            <a:alphaModFix/>
          </a:blip>
          <a:stretch>
            <a:fillRect/>
          </a:stretch>
        </p:blipFill>
        <p:spPr>
          <a:xfrm>
            <a:off x="3331175" y="349838"/>
            <a:ext cx="5674976" cy="4673965"/>
          </a:xfrm>
          <a:prstGeom prst="rect">
            <a:avLst/>
          </a:prstGeom>
          <a:noFill/>
          <a:ln>
            <a:noFill/>
          </a:ln>
        </p:spPr>
      </p:pic>
      <p:sp>
        <p:nvSpPr>
          <p:cNvPr id="86" name="Google Shape;86;p18"/>
          <p:cNvSpPr txBox="1"/>
          <p:nvPr/>
        </p:nvSpPr>
        <p:spPr>
          <a:xfrm>
            <a:off x="398150" y="730825"/>
            <a:ext cx="3295800" cy="410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t>Lien vers le </a:t>
            </a:r>
            <a:r>
              <a:rPr lang="fr" u="sng">
                <a:solidFill>
                  <a:schemeClr val="hlink"/>
                </a:solidFill>
                <a:hlinkClick r:id="rId4"/>
              </a:rPr>
              <a:t>REAC</a:t>
            </a:r>
            <a:endParaRPr/>
          </a:p>
          <a:p>
            <a:pPr indent="0" lvl="0" marL="0" rtl="0" algn="l">
              <a:spcBef>
                <a:spcPts val="0"/>
              </a:spcBef>
              <a:spcAft>
                <a:spcPts val="0"/>
              </a:spcAft>
              <a:buNone/>
            </a:pPr>
            <a:r>
              <a:rPr i="1" lang="fr" sz="1050">
                <a:solidFill>
                  <a:srgbClr val="4D5156"/>
                </a:solidFill>
                <a:highlight>
                  <a:srgbClr val="FFFFFF"/>
                </a:highlight>
              </a:rPr>
              <a:t>Référentiel Emploi Activités Compétences</a:t>
            </a:r>
            <a:endParaRPr i="1"/>
          </a:p>
          <a:p>
            <a:pPr indent="0" lvl="0" marL="0" rtl="0" algn="l">
              <a:spcBef>
                <a:spcPts val="0"/>
              </a:spcBef>
              <a:spcAft>
                <a:spcPts val="0"/>
              </a:spcAft>
              <a:buNone/>
            </a:pPr>
            <a:br>
              <a:rPr lang="fr"/>
            </a:br>
            <a:r>
              <a:rPr lang="fr"/>
              <a:t>Lien vers le </a:t>
            </a:r>
            <a:r>
              <a:rPr lang="fr" u="sng">
                <a:solidFill>
                  <a:schemeClr val="hlink"/>
                </a:solidFill>
                <a:hlinkClick r:id="rId5"/>
              </a:rPr>
              <a:t>RC</a:t>
            </a:r>
            <a:endParaRPr/>
          </a:p>
          <a:p>
            <a:pPr indent="0" lvl="0" marL="0" rtl="0" algn="l">
              <a:spcBef>
                <a:spcPts val="0"/>
              </a:spcBef>
              <a:spcAft>
                <a:spcPts val="0"/>
              </a:spcAft>
              <a:buNone/>
            </a:pPr>
            <a:r>
              <a:rPr i="1" lang="fr" sz="1050">
                <a:solidFill>
                  <a:srgbClr val="4D5156"/>
                </a:solidFill>
                <a:highlight>
                  <a:srgbClr val="FFFFFF"/>
                </a:highlight>
              </a:rPr>
              <a:t>Référentiel de certification</a:t>
            </a:r>
            <a:endParaRPr i="1" sz="1050">
              <a:solidFill>
                <a:srgbClr val="4D5156"/>
              </a:solidFill>
              <a:highlight>
                <a:srgbClr val="FFFFFF"/>
              </a:highlight>
            </a:endParaRPr>
          </a:p>
          <a:p>
            <a:pPr indent="0" lvl="0" marL="0" rtl="0" algn="l">
              <a:spcBef>
                <a:spcPts val="0"/>
              </a:spcBef>
              <a:spcAft>
                <a:spcPts val="0"/>
              </a:spcAft>
              <a:buNone/>
            </a:pPr>
            <a:r>
              <a:t/>
            </a:r>
            <a:endParaRPr i="1" sz="1050">
              <a:solidFill>
                <a:srgbClr val="4D5156"/>
              </a:solidFill>
              <a:highlight>
                <a:srgbClr val="FFFFFF"/>
              </a:highlight>
            </a:endParaRPr>
          </a:p>
          <a:p>
            <a:pPr indent="0" lvl="0" marL="0" rtl="0" algn="l">
              <a:spcBef>
                <a:spcPts val="0"/>
              </a:spcBef>
              <a:spcAft>
                <a:spcPts val="0"/>
              </a:spcAft>
              <a:buNone/>
            </a:pPr>
            <a:r>
              <a:t/>
            </a:r>
            <a:endParaRPr>
              <a:solidFill>
                <a:srgbClr val="4D5156"/>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nvSpPr>
        <p:spPr>
          <a:xfrm>
            <a:off x="265650" y="110450"/>
            <a:ext cx="8612700" cy="6204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fr">
                <a:solidFill>
                  <a:schemeClr val="dk1"/>
                </a:solidFill>
                <a:latin typeface="Nunito Sans Black"/>
                <a:ea typeface="Nunito Sans Black"/>
                <a:cs typeface="Nunito Sans Black"/>
                <a:sym typeface="Nunito Sans Black"/>
              </a:rPr>
              <a:t>a. Déroulé de l’examen en 2h15 !</a:t>
            </a:r>
            <a:endParaRPr i="1" sz="1100">
              <a:latin typeface="Nunito Sans Black"/>
              <a:ea typeface="Nunito Sans Black"/>
              <a:cs typeface="Nunito Sans Black"/>
              <a:sym typeface="Nunito Sans Black"/>
            </a:endParaRPr>
          </a:p>
        </p:txBody>
      </p:sp>
      <p:pic>
        <p:nvPicPr>
          <p:cNvPr id="92" name="Google Shape;92;p19"/>
          <p:cNvPicPr preferRelativeResize="0"/>
          <p:nvPr/>
        </p:nvPicPr>
        <p:blipFill>
          <a:blip r:embed="rId3">
            <a:alphaModFix/>
          </a:blip>
          <a:stretch>
            <a:fillRect/>
          </a:stretch>
        </p:blipFill>
        <p:spPr>
          <a:xfrm>
            <a:off x="334325" y="407278"/>
            <a:ext cx="8612700" cy="487332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nvSpPr>
        <p:spPr>
          <a:xfrm>
            <a:off x="4457180" y="4860000"/>
            <a:ext cx="4527300" cy="283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fr" sz="600">
                <a:latin typeface="Nunito Sans"/>
                <a:ea typeface="Nunito Sans"/>
                <a:cs typeface="Nunito Sans"/>
                <a:sym typeface="Nunito Sans"/>
              </a:rPr>
              <a:t>                                                                                                                                                                   Simplon - Titre Professionnel 2023</a:t>
            </a:r>
            <a:endParaRPr sz="600">
              <a:latin typeface="Nunito Sans"/>
              <a:ea typeface="Nunito Sans"/>
              <a:cs typeface="Nunito Sans"/>
              <a:sym typeface="Nunito Sans"/>
            </a:endParaRPr>
          </a:p>
        </p:txBody>
      </p:sp>
      <p:sp>
        <p:nvSpPr>
          <p:cNvPr id="98" name="Google Shape;98;p20"/>
          <p:cNvSpPr txBox="1"/>
          <p:nvPr>
            <p:ph idx="12" type="sldNum"/>
          </p:nvPr>
        </p:nvSpPr>
        <p:spPr>
          <a:xfrm>
            <a:off x="859775" y="7827000"/>
            <a:ext cx="4716900" cy="351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fld id="{00000000-1234-1234-1234-123412341234}" type="slidenum">
              <a:rPr lang="fr"/>
              <a:t>‹#›</a:t>
            </a:fld>
            <a:r>
              <a:rPr lang="fr"/>
              <a:t> </a:t>
            </a:r>
            <a:r>
              <a:rPr b="0" lang="fr" sz="600">
                <a:solidFill>
                  <a:schemeClr val="dk1"/>
                </a:solidFill>
                <a:latin typeface="Arial"/>
                <a:ea typeface="Arial"/>
                <a:cs typeface="Arial"/>
                <a:sym typeface="Arial"/>
              </a:rPr>
              <a:t>• Simplon •</a:t>
            </a:r>
            <a:r>
              <a:rPr b="0" lang="fr" sz="600">
                <a:solidFill>
                  <a:srgbClr val="CE0033"/>
                </a:solidFill>
                <a:latin typeface="Arial"/>
                <a:ea typeface="Arial"/>
                <a:cs typeface="Arial"/>
                <a:sym typeface="Arial"/>
              </a:rPr>
              <a:t> Préparation du titre professionnel 2020</a:t>
            </a:r>
            <a:endParaRPr b="0" sz="600">
              <a:solidFill>
                <a:srgbClr val="CE0033"/>
              </a:solidFill>
              <a:latin typeface="Arial"/>
              <a:ea typeface="Arial"/>
              <a:cs typeface="Arial"/>
              <a:sym typeface="Arial"/>
            </a:endParaRPr>
          </a:p>
          <a:p>
            <a:pPr indent="0" lvl="0" marL="0" rtl="0" algn="l">
              <a:spcBef>
                <a:spcPts val="0"/>
              </a:spcBef>
              <a:spcAft>
                <a:spcPts val="0"/>
              </a:spcAft>
              <a:buNone/>
            </a:pPr>
            <a:r>
              <a:t/>
            </a:r>
            <a:endParaRPr b="0" sz="600">
              <a:solidFill>
                <a:schemeClr val="dk2"/>
              </a:solidFill>
              <a:latin typeface="Arial"/>
              <a:ea typeface="Arial"/>
              <a:cs typeface="Arial"/>
              <a:sym typeface="Arial"/>
            </a:endParaRPr>
          </a:p>
        </p:txBody>
      </p:sp>
      <p:graphicFrame>
        <p:nvGraphicFramePr>
          <p:cNvPr id="99" name="Google Shape;99;p20"/>
          <p:cNvGraphicFramePr/>
          <p:nvPr/>
        </p:nvGraphicFramePr>
        <p:xfrm>
          <a:off x="159396" y="806975"/>
          <a:ext cx="3000000" cy="3000000"/>
        </p:xfrm>
        <a:graphic>
          <a:graphicData uri="http://schemas.openxmlformats.org/drawingml/2006/table">
            <a:tbl>
              <a:tblPr>
                <a:noFill/>
                <a:tableStyleId>{5551AF28-B819-4C84-8788-4B8192AAB2AB}</a:tableStyleId>
              </a:tblPr>
              <a:tblGrid>
                <a:gridCol w="1247825"/>
                <a:gridCol w="2084500"/>
                <a:gridCol w="1953075"/>
                <a:gridCol w="904325"/>
                <a:gridCol w="1021275"/>
                <a:gridCol w="1614225"/>
              </a:tblGrid>
              <a:tr h="363275">
                <a:tc>
                  <a:txBody>
                    <a:bodyPr/>
                    <a:lstStyle/>
                    <a:p>
                      <a:pPr indent="0" lvl="0" marL="0" rtl="0" algn="l">
                        <a:spcBef>
                          <a:spcPts val="0"/>
                        </a:spcBef>
                        <a:spcAft>
                          <a:spcPts val="0"/>
                        </a:spcAft>
                        <a:buNone/>
                      </a:pPr>
                      <a:r>
                        <a:rPr lang="fr" sz="1200">
                          <a:solidFill>
                            <a:srgbClr val="CE0033"/>
                          </a:solidFill>
                          <a:latin typeface="Nunito Sans Black"/>
                          <a:ea typeface="Nunito Sans Black"/>
                          <a:cs typeface="Nunito Sans Black"/>
                          <a:sym typeface="Nunito Sans Black"/>
                        </a:rPr>
                        <a:t>Nom/Lien</a:t>
                      </a:r>
                      <a:endParaRPr sz="1200">
                        <a:solidFill>
                          <a:srgbClr val="CE0033"/>
                        </a:solidFill>
                        <a:latin typeface="Nunito Sans Black"/>
                        <a:ea typeface="Nunito Sans Black"/>
                        <a:cs typeface="Nunito Sans Black"/>
                        <a:sym typeface="Nunito Sans Black"/>
                      </a:endParaRPr>
                    </a:p>
                  </a:txBody>
                  <a:tcPr marT="91425" marB="91425" marR="91425" marL="91425">
                    <a:solidFill>
                      <a:srgbClr val="F3F3F3"/>
                    </a:solidFill>
                  </a:tcPr>
                </a:tc>
                <a:tc>
                  <a:txBody>
                    <a:bodyPr/>
                    <a:lstStyle/>
                    <a:p>
                      <a:pPr indent="0" lvl="0" marL="0" rtl="0" algn="l">
                        <a:spcBef>
                          <a:spcPts val="0"/>
                        </a:spcBef>
                        <a:spcAft>
                          <a:spcPts val="0"/>
                        </a:spcAft>
                        <a:buNone/>
                      </a:pPr>
                      <a:r>
                        <a:rPr lang="fr" sz="1200">
                          <a:solidFill>
                            <a:srgbClr val="CE0033"/>
                          </a:solidFill>
                          <a:latin typeface="Nunito Sans Black"/>
                          <a:ea typeface="Nunito Sans Black"/>
                          <a:cs typeface="Nunito Sans Black"/>
                          <a:sym typeface="Nunito Sans Black"/>
                        </a:rPr>
                        <a:t>Responsabilité</a:t>
                      </a:r>
                      <a:endParaRPr sz="1200">
                        <a:solidFill>
                          <a:srgbClr val="CE0033"/>
                        </a:solidFill>
                        <a:latin typeface="Nunito Sans Black"/>
                        <a:ea typeface="Nunito Sans Black"/>
                        <a:cs typeface="Nunito Sans Black"/>
                        <a:sym typeface="Nunito Sans Black"/>
                      </a:endParaRPr>
                    </a:p>
                  </a:txBody>
                  <a:tcPr marT="91425" marB="91425" marR="91425" marL="91425">
                    <a:solidFill>
                      <a:srgbClr val="F3F3F3"/>
                    </a:solidFill>
                  </a:tcPr>
                </a:tc>
                <a:tc>
                  <a:txBody>
                    <a:bodyPr/>
                    <a:lstStyle/>
                    <a:p>
                      <a:pPr indent="0" lvl="0" marL="0" rtl="0" algn="l">
                        <a:spcBef>
                          <a:spcPts val="0"/>
                        </a:spcBef>
                        <a:spcAft>
                          <a:spcPts val="0"/>
                        </a:spcAft>
                        <a:buNone/>
                      </a:pPr>
                      <a:r>
                        <a:rPr lang="fr" sz="1200">
                          <a:solidFill>
                            <a:srgbClr val="CE0033"/>
                          </a:solidFill>
                          <a:latin typeface="Nunito Sans Black"/>
                          <a:ea typeface="Nunito Sans Black"/>
                          <a:cs typeface="Nunito Sans Black"/>
                          <a:sym typeface="Nunito Sans Black"/>
                        </a:rPr>
                        <a:t>Description</a:t>
                      </a:r>
                      <a:endParaRPr sz="1200">
                        <a:solidFill>
                          <a:srgbClr val="CE0033"/>
                        </a:solidFill>
                        <a:latin typeface="Nunito Sans Black"/>
                        <a:ea typeface="Nunito Sans Black"/>
                        <a:cs typeface="Nunito Sans Black"/>
                        <a:sym typeface="Nunito Sans Black"/>
                      </a:endParaRPr>
                    </a:p>
                  </a:txBody>
                  <a:tcPr marT="91425" marB="91425" marR="91425" marL="91425">
                    <a:solidFill>
                      <a:srgbClr val="F3F3F3"/>
                    </a:solidFill>
                  </a:tcPr>
                </a:tc>
                <a:tc>
                  <a:txBody>
                    <a:bodyPr/>
                    <a:lstStyle/>
                    <a:p>
                      <a:pPr indent="0" lvl="0" marL="0" rtl="0" algn="l">
                        <a:spcBef>
                          <a:spcPts val="0"/>
                        </a:spcBef>
                        <a:spcAft>
                          <a:spcPts val="0"/>
                        </a:spcAft>
                        <a:buNone/>
                      </a:pPr>
                      <a:r>
                        <a:rPr lang="fr" sz="1200">
                          <a:solidFill>
                            <a:srgbClr val="CE0033"/>
                          </a:solidFill>
                          <a:latin typeface="Nunito Sans Black"/>
                          <a:ea typeface="Nunito Sans Black"/>
                          <a:cs typeface="Nunito Sans Black"/>
                          <a:sym typeface="Nunito Sans Black"/>
                        </a:rPr>
                        <a:t>Signature</a:t>
                      </a:r>
                      <a:endParaRPr sz="1200">
                        <a:solidFill>
                          <a:srgbClr val="CE0033"/>
                        </a:solidFill>
                        <a:latin typeface="Nunito Sans Black"/>
                        <a:ea typeface="Nunito Sans Black"/>
                        <a:cs typeface="Nunito Sans Black"/>
                        <a:sym typeface="Nunito Sans Black"/>
                      </a:endParaRPr>
                    </a:p>
                  </a:txBody>
                  <a:tcPr marT="91425" marB="91425" marR="91425" marL="91425">
                    <a:solidFill>
                      <a:srgbClr val="F3F3F3"/>
                    </a:solidFill>
                  </a:tcPr>
                </a:tc>
                <a:tc>
                  <a:txBody>
                    <a:bodyPr/>
                    <a:lstStyle/>
                    <a:p>
                      <a:pPr indent="0" lvl="0" marL="0" rtl="0" algn="l">
                        <a:spcBef>
                          <a:spcPts val="0"/>
                        </a:spcBef>
                        <a:spcAft>
                          <a:spcPts val="0"/>
                        </a:spcAft>
                        <a:buNone/>
                      </a:pPr>
                      <a:r>
                        <a:rPr lang="fr" sz="1200">
                          <a:solidFill>
                            <a:srgbClr val="CE0033"/>
                          </a:solidFill>
                          <a:latin typeface="Nunito Sans Black"/>
                          <a:ea typeface="Nunito Sans Black"/>
                          <a:cs typeface="Nunito Sans Black"/>
                          <a:sym typeface="Nunito Sans Black"/>
                        </a:rPr>
                        <a:t>Livrables</a:t>
                      </a:r>
                      <a:endParaRPr sz="1200">
                        <a:solidFill>
                          <a:srgbClr val="CE0033"/>
                        </a:solidFill>
                        <a:latin typeface="Nunito Sans Black"/>
                        <a:ea typeface="Nunito Sans Black"/>
                        <a:cs typeface="Nunito Sans Black"/>
                        <a:sym typeface="Nunito Sans Black"/>
                      </a:endParaRPr>
                    </a:p>
                  </a:txBody>
                  <a:tcPr marT="91425" marB="91425" marR="91425" marL="91425">
                    <a:solidFill>
                      <a:srgbClr val="F3F3F3"/>
                    </a:solidFill>
                  </a:tcPr>
                </a:tc>
                <a:tc>
                  <a:txBody>
                    <a:bodyPr/>
                    <a:lstStyle/>
                    <a:p>
                      <a:pPr indent="0" lvl="0" marL="0" rtl="0" algn="l">
                        <a:spcBef>
                          <a:spcPts val="0"/>
                        </a:spcBef>
                        <a:spcAft>
                          <a:spcPts val="0"/>
                        </a:spcAft>
                        <a:buNone/>
                      </a:pPr>
                      <a:r>
                        <a:rPr lang="fr" sz="1200">
                          <a:solidFill>
                            <a:srgbClr val="CE0033"/>
                          </a:solidFill>
                          <a:latin typeface="Nunito Sans Black"/>
                          <a:ea typeface="Nunito Sans Black"/>
                          <a:cs typeface="Nunito Sans Black"/>
                          <a:sym typeface="Nunito Sans Black"/>
                        </a:rPr>
                        <a:t>Date/forme</a:t>
                      </a:r>
                      <a:endParaRPr sz="1200">
                        <a:solidFill>
                          <a:srgbClr val="CE0033"/>
                        </a:solidFill>
                        <a:latin typeface="Nunito Sans Black"/>
                        <a:ea typeface="Nunito Sans Black"/>
                        <a:cs typeface="Nunito Sans Black"/>
                        <a:sym typeface="Nunito Sans Black"/>
                      </a:endParaRPr>
                    </a:p>
                  </a:txBody>
                  <a:tcPr marT="91425" marB="91425" marR="91425" marL="91425">
                    <a:solidFill>
                      <a:srgbClr val="F3F3F3"/>
                    </a:solidFill>
                  </a:tcPr>
                </a:tc>
              </a:tr>
              <a:tr h="677000">
                <a:tc>
                  <a:txBody>
                    <a:bodyPr/>
                    <a:lstStyle/>
                    <a:p>
                      <a:pPr indent="0" lvl="0" marL="0" rtl="0" algn="l">
                        <a:spcBef>
                          <a:spcPts val="0"/>
                        </a:spcBef>
                        <a:spcAft>
                          <a:spcPts val="0"/>
                        </a:spcAft>
                        <a:buNone/>
                      </a:pPr>
                      <a:r>
                        <a:rPr lang="fr" sz="1100">
                          <a:latin typeface="Nunito Sans"/>
                          <a:ea typeface="Nunito Sans"/>
                          <a:cs typeface="Nunito Sans"/>
                          <a:sym typeface="Nunito Sans"/>
                        </a:rPr>
                        <a:t>1. </a:t>
                      </a:r>
                      <a:r>
                        <a:rPr lang="fr" sz="1100" u="sng">
                          <a:solidFill>
                            <a:schemeClr val="hlink"/>
                          </a:solidFill>
                          <a:latin typeface="Nunito Sans"/>
                          <a:ea typeface="Nunito Sans"/>
                          <a:cs typeface="Nunito Sans"/>
                          <a:sym typeface="Nunito Sans"/>
                          <a:hlinkClick r:id="rId3"/>
                        </a:rPr>
                        <a:t>Livret ECF</a:t>
                      </a:r>
                      <a:endParaRPr sz="1100">
                        <a:latin typeface="Nunito Sans"/>
                        <a:ea typeface="Nunito Sans"/>
                        <a:cs typeface="Nunito Sans"/>
                        <a:sym typeface="Nunito Sans"/>
                      </a:endParaRPr>
                    </a:p>
                    <a:p>
                      <a:pPr indent="0" lvl="0" marL="0" rtl="0" algn="l">
                        <a:spcBef>
                          <a:spcPts val="0"/>
                        </a:spcBef>
                        <a:spcAft>
                          <a:spcPts val="0"/>
                        </a:spcAft>
                        <a:buNone/>
                      </a:pPr>
                      <a:r>
                        <a:rPr lang="fr" sz="1100">
                          <a:latin typeface="Nunito Sans"/>
                          <a:ea typeface="Nunito Sans"/>
                          <a:cs typeface="Nunito Sans"/>
                          <a:sym typeface="Nunito Sans"/>
                        </a:rPr>
                        <a:t>    </a:t>
                      </a:r>
                      <a:endParaRPr sz="1100">
                        <a:highlight>
                          <a:srgbClr val="FFFF00"/>
                        </a:highlight>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Centre Examen, </a:t>
                      </a:r>
                      <a:r>
                        <a:rPr i="1" lang="fr" sz="1100">
                          <a:latin typeface="Nunito Sans"/>
                          <a:ea typeface="Nunito Sans"/>
                          <a:cs typeface="Nunito Sans"/>
                          <a:sym typeface="Nunito Sans"/>
                        </a:rPr>
                        <a:t>rempli par formateur.trice </a:t>
                      </a:r>
                      <a:r>
                        <a:rPr lang="fr" sz="1100">
                          <a:latin typeface="Nunito Sans"/>
                          <a:ea typeface="Nunito Sans"/>
                          <a:cs typeface="Nunito Sans"/>
                          <a:sym typeface="Nunito Sans"/>
                        </a:rPr>
                        <a:t>(F)</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Evaluations en Cours de Formation (ECF) - </a:t>
                      </a:r>
                      <a:r>
                        <a:rPr lang="fr" sz="1100" u="sng">
                          <a:solidFill>
                            <a:schemeClr val="hlink"/>
                          </a:solidFill>
                          <a:latin typeface="Nunito Sans"/>
                          <a:ea typeface="Nunito Sans"/>
                          <a:cs typeface="Nunito Sans"/>
                          <a:sym typeface="Nunito Sans"/>
                          <a:hlinkClick r:id="rId4"/>
                        </a:rPr>
                        <a:t>Guide </a:t>
                      </a:r>
                      <a:endParaRPr sz="1100">
                        <a:latin typeface="Nunito Sans"/>
                        <a:ea typeface="Nunito Sans"/>
                        <a:cs typeface="Nunito Sans"/>
                        <a:sym typeface="Nunito Sans"/>
                      </a:endParaRPr>
                    </a:p>
                    <a:p>
                      <a:pPr indent="0" lvl="0" marL="0" rtl="0" algn="l">
                        <a:spcBef>
                          <a:spcPts val="0"/>
                        </a:spcBef>
                        <a:spcAft>
                          <a:spcPts val="0"/>
                        </a:spcAft>
                        <a:buNone/>
                      </a:pPr>
                      <a:r>
                        <a:rPr lang="fr" sz="1000" u="sng">
                          <a:solidFill>
                            <a:schemeClr val="hlink"/>
                          </a:solidFill>
                          <a:latin typeface="Nunito Sans"/>
                          <a:ea typeface="Nunito Sans"/>
                          <a:cs typeface="Nunito Sans"/>
                          <a:sym typeface="Nunito Sans"/>
                          <a:hlinkClick r:id="rId5"/>
                        </a:rPr>
                        <a:t>Ex 2020</a:t>
                      </a:r>
                      <a:endParaRPr sz="10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solidFill>
                            <a:schemeClr val="dk1"/>
                          </a:solidFill>
                          <a:latin typeface="Nunito Sans"/>
                          <a:ea typeface="Nunito Sans"/>
                          <a:cs typeface="Nunito Sans"/>
                          <a:sym typeface="Nunito Sans"/>
                        </a:rPr>
                        <a:t>Formateur, Apprenant, CDP</a:t>
                      </a:r>
                      <a:endParaRPr sz="1200">
                        <a:solidFill>
                          <a:srgbClr val="DA2142"/>
                        </a:solidFill>
                        <a:latin typeface="Nunito Sans Black"/>
                        <a:ea typeface="Nunito Sans Black"/>
                        <a:cs typeface="Nunito Sans Black"/>
                        <a:sym typeface="Nunito Sans Black"/>
                      </a:endParaRPr>
                    </a:p>
                  </a:txBody>
                  <a:tcPr marT="91425" marB="91425" marR="91425" marL="91425"/>
                </a:tc>
                <a:tc>
                  <a:txBody>
                    <a:bodyPr/>
                    <a:lstStyle/>
                    <a:p>
                      <a:pPr indent="0" lvl="0" marL="0" rtl="0" algn="l">
                        <a:spcBef>
                          <a:spcPts val="0"/>
                        </a:spcBef>
                        <a:spcAft>
                          <a:spcPts val="0"/>
                        </a:spcAft>
                        <a:buNone/>
                      </a:pPr>
                      <a:r>
                        <a:rPr lang="fr" sz="1100">
                          <a:solidFill>
                            <a:schemeClr val="dk1"/>
                          </a:solidFill>
                          <a:latin typeface="Nunito Sans"/>
                          <a:ea typeface="Nunito Sans"/>
                          <a:cs typeface="Nunito Sans"/>
                          <a:sym typeface="Nunito Sans"/>
                        </a:rPr>
                        <a:t>2 exemplaires papier reliés</a:t>
                      </a:r>
                      <a:endParaRPr sz="1200">
                        <a:solidFill>
                          <a:srgbClr val="DA2142"/>
                        </a:solidFill>
                        <a:latin typeface="Nunito Sans Black"/>
                        <a:ea typeface="Nunito Sans Black"/>
                        <a:cs typeface="Nunito Sans Black"/>
                        <a:sym typeface="Nunito Sans Black"/>
                      </a:endParaRPr>
                    </a:p>
                  </a:txBody>
                  <a:tcPr marT="91425" marB="91425" marR="91425" marL="91425"/>
                </a:tc>
                <a:tc>
                  <a:txBody>
                    <a:bodyPr/>
                    <a:lstStyle/>
                    <a:p>
                      <a:pPr indent="0" lvl="0" marL="0" rtl="0" algn="l">
                        <a:spcBef>
                          <a:spcPts val="0"/>
                        </a:spcBef>
                        <a:spcAft>
                          <a:spcPts val="0"/>
                        </a:spcAft>
                        <a:buNone/>
                      </a:pPr>
                      <a:r>
                        <a:rPr lang="fr" sz="1100">
                          <a:solidFill>
                            <a:srgbClr val="CE0033"/>
                          </a:solidFill>
                          <a:latin typeface="Nunito Sans"/>
                          <a:ea typeface="Nunito Sans"/>
                          <a:cs typeface="Nunito Sans"/>
                          <a:sym typeface="Nunito Sans"/>
                        </a:rPr>
                        <a:t>Jour J*, </a:t>
                      </a:r>
                      <a:endParaRPr sz="1100">
                        <a:solidFill>
                          <a:srgbClr val="CE0033"/>
                        </a:solidFill>
                        <a:latin typeface="Nunito Sans"/>
                        <a:ea typeface="Nunito Sans"/>
                        <a:cs typeface="Nunito Sans"/>
                        <a:sym typeface="Nunito Sans"/>
                      </a:endParaRPr>
                    </a:p>
                    <a:p>
                      <a:pPr indent="0" lvl="0" marL="0" rtl="0" algn="l">
                        <a:spcBef>
                          <a:spcPts val="0"/>
                        </a:spcBef>
                        <a:spcAft>
                          <a:spcPts val="0"/>
                        </a:spcAft>
                        <a:buNone/>
                      </a:pPr>
                      <a:r>
                        <a:rPr lang="fr" sz="1100">
                          <a:solidFill>
                            <a:srgbClr val="CE0033"/>
                          </a:solidFill>
                          <a:latin typeface="Nunito Sans"/>
                          <a:ea typeface="Nunito Sans"/>
                          <a:cs typeface="Nunito Sans"/>
                          <a:sym typeface="Nunito Sans"/>
                        </a:rPr>
                        <a:t>en main propre </a:t>
                      </a:r>
                      <a:endParaRPr sz="1200">
                        <a:solidFill>
                          <a:srgbClr val="CE0033"/>
                        </a:solidFill>
                        <a:latin typeface="Nunito Sans Black"/>
                        <a:ea typeface="Nunito Sans Black"/>
                        <a:cs typeface="Nunito Sans Black"/>
                        <a:sym typeface="Nunito Sans Black"/>
                      </a:endParaRPr>
                    </a:p>
                  </a:txBody>
                  <a:tcPr marT="91425" marB="91425" marR="91425" marL="91425"/>
                </a:tc>
              </a:tr>
              <a:tr h="677000">
                <a:tc>
                  <a:txBody>
                    <a:bodyPr/>
                    <a:lstStyle/>
                    <a:p>
                      <a:pPr indent="0" lvl="0" marL="0" rtl="0" algn="l">
                        <a:spcBef>
                          <a:spcPts val="0"/>
                        </a:spcBef>
                        <a:spcAft>
                          <a:spcPts val="0"/>
                        </a:spcAft>
                        <a:buNone/>
                      </a:pPr>
                      <a:r>
                        <a:rPr lang="fr" sz="1100">
                          <a:latin typeface="Nunito Sans"/>
                          <a:ea typeface="Nunito Sans"/>
                          <a:cs typeface="Nunito Sans"/>
                          <a:sym typeface="Nunito Sans"/>
                        </a:rPr>
                        <a:t>2.</a:t>
                      </a:r>
                      <a:r>
                        <a:rPr lang="fr" sz="1200"/>
                        <a:t> </a:t>
                      </a:r>
                      <a:r>
                        <a:rPr lang="fr" sz="1100" u="sng">
                          <a:solidFill>
                            <a:schemeClr val="hlink"/>
                          </a:solidFill>
                          <a:latin typeface="Nunito Sans"/>
                          <a:ea typeface="Nunito Sans"/>
                          <a:cs typeface="Nunito Sans"/>
                          <a:sym typeface="Nunito Sans"/>
                          <a:hlinkClick r:id="rId6"/>
                        </a:rPr>
                        <a:t>Dossier professionnel</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Apprenant.e (A), </a:t>
                      </a:r>
                      <a:r>
                        <a:rPr i="1" lang="fr" sz="1000">
                          <a:latin typeface="Nunito Sans"/>
                          <a:ea typeface="Nunito Sans"/>
                          <a:cs typeface="Nunito Sans"/>
                          <a:sym typeface="Nunito Sans"/>
                        </a:rPr>
                        <a:t>avec devoir d’impression</a:t>
                      </a:r>
                      <a:endParaRPr i="1" sz="10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Résumé pratiques professionnelles/</a:t>
                      </a:r>
                      <a:endParaRPr sz="1100">
                        <a:latin typeface="Nunito Sans"/>
                        <a:ea typeface="Nunito Sans"/>
                        <a:cs typeface="Nunito Sans"/>
                        <a:sym typeface="Nunito Sans"/>
                      </a:endParaRPr>
                    </a:p>
                    <a:p>
                      <a:pPr indent="0" lvl="0" marL="0" rtl="0" algn="l">
                        <a:spcBef>
                          <a:spcPts val="0"/>
                        </a:spcBef>
                        <a:spcAft>
                          <a:spcPts val="0"/>
                        </a:spcAft>
                        <a:buNone/>
                      </a:pPr>
                      <a:r>
                        <a:rPr lang="fr" sz="1000" u="sng">
                          <a:solidFill>
                            <a:schemeClr val="hlink"/>
                          </a:solidFill>
                          <a:latin typeface="Nunito Sans"/>
                          <a:ea typeface="Nunito Sans"/>
                          <a:cs typeface="Nunito Sans"/>
                          <a:sym typeface="Nunito Sans"/>
                          <a:hlinkClick r:id="rId7"/>
                        </a:rPr>
                        <a:t>Ex 2020</a:t>
                      </a:r>
                      <a:endParaRPr sz="10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Apprenant</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1 exemplaire papier </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solidFill>
                            <a:srgbClr val="CE0033"/>
                          </a:solidFill>
                          <a:latin typeface="Nunito Sans"/>
                          <a:ea typeface="Nunito Sans"/>
                          <a:cs typeface="Nunito Sans"/>
                          <a:sym typeface="Nunito Sans"/>
                        </a:rPr>
                        <a:t>Jour J*, </a:t>
                      </a:r>
                      <a:endParaRPr sz="1100">
                        <a:solidFill>
                          <a:srgbClr val="CE0033"/>
                        </a:solidFill>
                        <a:latin typeface="Nunito Sans"/>
                        <a:ea typeface="Nunito Sans"/>
                        <a:cs typeface="Nunito Sans"/>
                        <a:sym typeface="Nunito Sans"/>
                      </a:endParaRPr>
                    </a:p>
                    <a:p>
                      <a:pPr indent="0" lvl="0" marL="0" rtl="0" algn="l">
                        <a:spcBef>
                          <a:spcPts val="0"/>
                        </a:spcBef>
                        <a:spcAft>
                          <a:spcPts val="0"/>
                        </a:spcAft>
                        <a:buNone/>
                      </a:pPr>
                      <a:r>
                        <a:rPr lang="fr" sz="1100">
                          <a:solidFill>
                            <a:srgbClr val="CE0033"/>
                          </a:solidFill>
                          <a:latin typeface="Nunito Sans"/>
                          <a:ea typeface="Nunito Sans"/>
                          <a:cs typeface="Nunito Sans"/>
                          <a:sym typeface="Nunito Sans"/>
                        </a:rPr>
                        <a:t>en main propre</a:t>
                      </a:r>
                      <a:endParaRPr sz="1100">
                        <a:solidFill>
                          <a:srgbClr val="CE0033"/>
                        </a:solidFill>
                        <a:latin typeface="Nunito Sans"/>
                        <a:ea typeface="Nunito Sans"/>
                        <a:cs typeface="Nunito Sans"/>
                        <a:sym typeface="Nunito Sans"/>
                      </a:endParaRPr>
                    </a:p>
                  </a:txBody>
                  <a:tcPr marT="91425" marB="91425" marR="91425" marL="91425"/>
                </a:tc>
              </a:tr>
              <a:tr h="1218875">
                <a:tc>
                  <a:txBody>
                    <a:bodyPr/>
                    <a:lstStyle/>
                    <a:p>
                      <a:pPr indent="0" lvl="0" marL="0" rtl="0" algn="l">
                        <a:spcBef>
                          <a:spcPts val="0"/>
                        </a:spcBef>
                        <a:spcAft>
                          <a:spcPts val="0"/>
                        </a:spcAft>
                        <a:buNone/>
                      </a:pPr>
                      <a:r>
                        <a:rPr lang="fr" sz="1100">
                          <a:latin typeface="Nunito Sans"/>
                          <a:ea typeface="Nunito Sans"/>
                          <a:cs typeface="Nunito Sans"/>
                          <a:sym typeface="Nunito Sans"/>
                        </a:rPr>
                        <a:t>3. Résumé projet</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Apprenant.e (A)</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Clr>
                          <a:schemeClr val="dk1"/>
                        </a:buClr>
                        <a:buSzPts val="600"/>
                        <a:buFont typeface="Arial"/>
                        <a:buNone/>
                      </a:pPr>
                      <a:r>
                        <a:rPr lang="fr" sz="1100">
                          <a:solidFill>
                            <a:schemeClr val="dk1"/>
                          </a:solidFill>
                          <a:latin typeface="Nunito Sans Black"/>
                          <a:ea typeface="Nunito Sans Black"/>
                          <a:cs typeface="Nunito Sans Black"/>
                          <a:sym typeface="Nunito Sans Black"/>
                        </a:rPr>
                        <a:t>En français sur feuille libre, en anglais dans dossier projet, </a:t>
                      </a:r>
                      <a:r>
                        <a:rPr lang="fr" sz="1100">
                          <a:solidFill>
                            <a:schemeClr val="dk1"/>
                          </a:solidFill>
                          <a:latin typeface="Nunito Sans"/>
                          <a:ea typeface="Nunito Sans"/>
                          <a:cs typeface="Nunito Sans"/>
                          <a:sym typeface="Nunito Sans"/>
                        </a:rPr>
                        <a:t>20 lignes </a:t>
                      </a:r>
                      <a:endParaRPr sz="1100">
                        <a:solidFill>
                          <a:schemeClr val="dk1"/>
                        </a:solidFill>
                        <a:latin typeface="Nunito Sans"/>
                        <a:ea typeface="Nunito Sans"/>
                        <a:cs typeface="Nunito Sans"/>
                        <a:sym typeface="Nunito Sans"/>
                      </a:endParaRPr>
                    </a:p>
                    <a:p>
                      <a:pPr indent="0" lvl="0" marL="0" rtl="0" algn="l">
                        <a:spcBef>
                          <a:spcPts val="0"/>
                        </a:spcBef>
                        <a:spcAft>
                          <a:spcPts val="0"/>
                        </a:spcAft>
                        <a:buClr>
                          <a:schemeClr val="dk1"/>
                        </a:buClr>
                        <a:buSzPts val="600"/>
                        <a:buFont typeface="Arial"/>
                        <a:buNone/>
                      </a:pPr>
                      <a:r>
                        <a:rPr lang="fr" sz="1100">
                          <a:solidFill>
                            <a:schemeClr val="dk1"/>
                          </a:solidFill>
                          <a:latin typeface="Nunito Sans"/>
                          <a:ea typeface="Nunito Sans"/>
                          <a:cs typeface="Nunito Sans"/>
                          <a:sym typeface="Nunito Sans"/>
                        </a:rPr>
                        <a:t>200-250 mots, </a:t>
                      </a:r>
                      <a:r>
                        <a:rPr lang="fr" sz="1100">
                          <a:solidFill>
                            <a:schemeClr val="dk1"/>
                          </a:solidFill>
                          <a:latin typeface="Nunito Sans Black"/>
                          <a:ea typeface="Nunito Sans Black"/>
                          <a:cs typeface="Nunito Sans Black"/>
                          <a:sym typeface="Nunito Sans Black"/>
                        </a:rPr>
                        <a:t>avec nom, prénom, nom promo &amp; signature </a:t>
                      </a:r>
                      <a:endParaRPr sz="1600">
                        <a:highlight>
                          <a:srgbClr val="FFFF00"/>
                        </a:highlight>
                        <a:latin typeface="Nunito Sans Black"/>
                        <a:ea typeface="Nunito Sans Black"/>
                        <a:cs typeface="Nunito Sans Black"/>
                        <a:sym typeface="Nunito Sans Black"/>
                      </a:endParaRPr>
                    </a:p>
                    <a:p>
                      <a:pPr indent="0" lvl="0" marL="0" rtl="0" algn="l">
                        <a:spcBef>
                          <a:spcPts val="0"/>
                        </a:spcBef>
                        <a:spcAft>
                          <a:spcPts val="0"/>
                        </a:spcAft>
                        <a:buNone/>
                      </a:pPr>
                      <a:r>
                        <a:rPr lang="fr" sz="1000" u="sng">
                          <a:solidFill>
                            <a:schemeClr val="hlink"/>
                          </a:solidFill>
                          <a:latin typeface="Nunito Sans"/>
                          <a:ea typeface="Nunito Sans"/>
                          <a:cs typeface="Nunito Sans"/>
                          <a:sym typeface="Nunito Sans"/>
                          <a:hlinkClick r:id="rId8"/>
                        </a:rPr>
                        <a:t>Ex 2020</a:t>
                      </a:r>
                      <a:endParaRPr sz="10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Apprenant</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Fichier PDF</a:t>
                      </a:r>
                      <a:endParaRPr sz="1100">
                        <a:latin typeface="Nunito Sans"/>
                        <a:ea typeface="Nunito Sans"/>
                        <a:cs typeface="Nunito Sans"/>
                        <a:sym typeface="Nunito Sans"/>
                      </a:endParaRPr>
                    </a:p>
                  </a:txBody>
                  <a:tcPr marT="91425" marB="91425" marR="91425" marL="91425"/>
                </a:tc>
                <a:tc>
                  <a:txBody>
                    <a:bodyPr/>
                    <a:lstStyle/>
                    <a:p>
                      <a:pPr indent="-158750" lvl="0" marL="88900" rtl="0" algn="l">
                        <a:spcBef>
                          <a:spcPts val="0"/>
                        </a:spcBef>
                        <a:spcAft>
                          <a:spcPts val="0"/>
                        </a:spcAft>
                        <a:buClr>
                          <a:srgbClr val="CE0033"/>
                        </a:buClr>
                        <a:buSzPts val="1100"/>
                        <a:buFont typeface="Nunito Sans"/>
                        <a:buChar char="-"/>
                      </a:pPr>
                      <a:r>
                        <a:rPr lang="fr" sz="1100">
                          <a:solidFill>
                            <a:srgbClr val="CE0033"/>
                          </a:solidFill>
                          <a:latin typeface="Nunito Sans"/>
                          <a:ea typeface="Nunito Sans"/>
                          <a:cs typeface="Nunito Sans"/>
                          <a:sym typeface="Nunito Sans"/>
                        </a:rPr>
                        <a:t>10 j. ouvrés  (CdPF/Resp.Session)</a:t>
                      </a:r>
                      <a:endParaRPr sz="1100">
                        <a:solidFill>
                          <a:srgbClr val="CE0033"/>
                        </a:solidFill>
                        <a:latin typeface="Nunito Sans"/>
                        <a:ea typeface="Nunito Sans"/>
                        <a:cs typeface="Nunito Sans"/>
                        <a:sym typeface="Nunito Sans"/>
                      </a:endParaRPr>
                    </a:p>
                    <a:p>
                      <a:pPr indent="-158750" lvl="0" marL="88900" rtl="0" algn="l">
                        <a:spcBef>
                          <a:spcPts val="0"/>
                        </a:spcBef>
                        <a:spcAft>
                          <a:spcPts val="0"/>
                        </a:spcAft>
                        <a:buClr>
                          <a:srgbClr val="CE0033"/>
                        </a:buClr>
                        <a:buSzPts val="1100"/>
                        <a:buFont typeface="Nunito Sans"/>
                        <a:buChar char="-"/>
                      </a:pPr>
                      <a:r>
                        <a:rPr lang="fr" sz="1100">
                          <a:solidFill>
                            <a:srgbClr val="CE0033"/>
                          </a:solidFill>
                          <a:latin typeface="Nunito Sans"/>
                          <a:ea typeface="Nunito Sans"/>
                          <a:cs typeface="Nunito Sans"/>
                          <a:sym typeface="Nunito Sans"/>
                        </a:rPr>
                        <a:t>6 jours ouvrés (Jury)</a:t>
                      </a:r>
                      <a:endParaRPr sz="1100">
                        <a:solidFill>
                          <a:srgbClr val="CE0033"/>
                        </a:solidFill>
                        <a:latin typeface="Nunito Sans"/>
                        <a:ea typeface="Nunito Sans"/>
                        <a:cs typeface="Nunito Sans"/>
                        <a:sym typeface="Nunito Sans"/>
                      </a:endParaRPr>
                    </a:p>
                    <a:p>
                      <a:pPr indent="0" lvl="0" marL="0" rtl="0" algn="l">
                        <a:spcBef>
                          <a:spcPts val="0"/>
                        </a:spcBef>
                        <a:spcAft>
                          <a:spcPts val="0"/>
                        </a:spcAft>
                        <a:buNone/>
                      </a:pPr>
                      <a:r>
                        <a:rPr lang="fr" sz="1100">
                          <a:solidFill>
                            <a:srgbClr val="CE0033"/>
                          </a:solidFill>
                          <a:latin typeface="Nunito Sans"/>
                          <a:ea typeface="Nunito Sans"/>
                          <a:cs typeface="Nunito Sans"/>
                          <a:sym typeface="Nunito Sans"/>
                        </a:rPr>
                        <a:t>  Envoi PDF</a:t>
                      </a:r>
                      <a:endParaRPr sz="1100">
                        <a:solidFill>
                          <a:srgbClr val="CE0033"/>
                        </a:solidFill>
                        <a:latin typeface="Nunito Sans"/>
                        <a:ea typeface="Nunito Sans"/>
                        <a:cs typeface="Nunito Sans"/>
                        <a:sym typeface="Nunito Sans"/>
                      </a:endParaRPr>
                    </a:p>
                  </a:txBody>
                  <a:tcPr marT="91425" marB="91425" marR="91425" marL="91425"/>
                </a:tc>
              </a:tr>
              <a:tr h="640800">
                <a:tc>
                  <a:txBody>
                    <a:bodyPr/>
                    <a:lstStyle/>
                    <a:p>
                      <a:pPr indent="0" lvl="0" marL="0" rtl="0" algn="l">
                        <a:spcBef>
                          <a:spcPts val="0"/>
                        </a:spcBef>
                        <a:spcAft>
                          <a:spcPts val="0"/>
                        </a:spcAft>
                        <a:buNone/>
                      </a:pPr>
                      <a:r>
                        <a:rPr lang="fr" sz="1100">
                          <a:latin typeface="Nunito Sans"/>
                          <a:ea typeface="Nunito Sans"/>
                          <a:cs typeface="Nunito Sans"/>
                          <a:sym typeface="Nunito Sans"/>
                        </a:rPr>
                        <a:t>4. </a:t>
                      </a:r>
                      <a:r>
                        <a:rPr lang="fr" sz="1100" u="sng">
                          <a:solidFill>
                            <a:schemeClr val="hlink"/>
                          </a:solidFill>
                          <a:latin typeface="Nunito Sans"/>
                          <a:ea typeface="Nunito Sans"/>
                          <a:cs typeface="Nunito Sans"/>
                          <a:sym typeface="Nunito Sans"/>
                          <a:hlinkClick r:id="rId9"/>
                        </a:rPr>
                        <a:t>Dossier Projet</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Apprenant.e (A), </a:t>
                      </a:r>
                      <a:r>
                        <a:rPr i="1" lang="fr" sz="1000">
                          <a:latin typeface="Nunito Sans"/>
                          <a:ea typeface="Nunito Sans"/>
                          <a:cs typeface="Nunito Sans"/>
                          <a:sym typeface="Nunito Sans"/>
                        </a:rPr>
                        <a:t>avec devoir d’impression &amp; reliure </a:t>
                      </a:r>
                      <a:endParaRPr i="1" sz="10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Décrit Chef d’oeuvre, 40-60 p. hors annexes</a:t>
                      </a:r>
                      <a:endParaRPr sz="1100">
                        <a:latin typeface="Nunito Sans"/>
                        <a:ea typeface="Nunito Sans"/>
                        <a:cs typeface="Nunito Sans"/>
                        <a:sym typeface="Nunito Sans"/>
                      </a:endParaRPr>
                    </a:p>
                    <a:p>
                      <a:pPr indent="0" lvl="0" marL="0" rtl="0" algn="l">
                        <a:spcBef>
                          <a:spcPts val="0"/>
                        </a:spcBef>
                        <a:spcAft>
                          <a:spcPts val="0"/>
                        </a:spcAft>
                        <a:buNone/>
                      </a:pPr>
                      <a:r>
                        <a:rPr lang="fr" sz="1000" u="sng">
                          <a:solidFill>
                            <a:schemeClr val="hlink"/>
                          </a:solidFill>
                          <a:latin typeface="Nunito Sans"/>
                          <a:ea typeface="Nunito Sans"/>
                          <a:cs typeface="Nunito Sans"/>
                          <a:sym typeface="Nunito Sans"/>
                          <a:hlinkClick r:id="rId10"/>
                        </a:rPr>
                        <a:t>Ex. 2020</a:t>
                      </a:r>
                      <a:endParaRPr sz="10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Apprenant</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latin typeface="Nunito Sans"/>
                          <a:ea typeface="Nunito Sans"/>
                          <a:cs typeface="Nunito Sans"/>
                          <a:sym typeface="Nunito Sans"/>
                        </a:rPr>
                        <a:t>2 exemplaires papier reliés</a:t>
                      </a:r>
                      <a:endParaRPr sz="1100">
                        <a:latin typeface="Nunito Sans"/>
                        <a:ea typeface="Nunito Sans"/>
                        <a:cs typeface="Nunito Sans"/>
                        <a:sym typeface="Nunito Sans"/>
                      </a:endParaRPr>
                    </a:p>
                  </a:txBody>
                  <a:tcPr marT="91425" marB="91425" marR="91425" marL="91425"/>
                </a:tc>
                <a:tc>
                  <a:txBody>
                    <a:bodyPr/>
                    <a:lstStyle/>
                    <a:p>
                      <a:pPr indent="0" lvl="0" marL="0" rtl="0" algn="l">
                        <a:spcBef>
                          <a:spcPts val="0"/>
                        </a:spcBef>
                        <a:spcAft>
                          <a:spcPts val="0"/>
                        </a:spcAft>
                        <a:buNone/>
                      </a:pPr>
                      <a:r>
                        <a:rPr lang="fr" sz="1100">
                          <a:solidFill>
                            <a:srgbClr val="CE0033"/>
                          </a:solidFill>
                          <a:latin typeface="Nunito Sans"/>
                          <a:ea typeface="Nunito Sans"/>
                          <a:cs typeface="Nunito Sans"/>
                          <a:sym typeface="Nunito Sans"/>
                        </a:rPr>
                        <a:t>1 jour ouvré avant jour J,</a:t>
                      </a:r>
                      <a:endParaRPr sz="1100">
                        <a:solidFill>
                          <a:srgbClr val="CE0033"/>
                        </a:solidFill>
                        <a:latin typeface="Nunito Sans"/>
                        <a:ea typeface="Nunito Sans"/>
                        <a:cs typeface="Nunito Sans"/>
                        <a:sym typeface="Nunito Sans"/>
                      </a:endParaRPr>
                    </a:p>
                    <a:p>
                      <a:pPr indent="0" lvl="0" marL="0" rtl="0" algn="l">
                        <a:spcBef>
                          <a:spcPts val="0"/>
                        </a:spcBef>
                        <a:spcAft>
                          <a:spcPts val="0"/>
                        </a:spcAft>
                        <a:buNone/>
                      </a:pPr>
                      <a:r>
                        <a:rPr lang="fr" sz="1100">
                          <a:solidFill>
                            <a:srgbClr val="CE0033"/>
                          </a:solidFill>
                          <a:latin typeface="Nunito Sans"/>
                          <a:ea typeface="Nunito Sans"/>
                          <a:cs typeface="Nunito Sans"/>
                          <a:sym typeface="Nunito Sans"/>
                        </a:rPr>
                        <a:t>Envoi PDF</a:t>
                      </a:r>
                      <a:endParaRPr sz="1100">
                        <a:solidFill>
                          <a:srgbClr val="CE0033"/>
                        </a:solidFill>
                        <a:latin typeface="Nunito Sans"/>
                        <a:ea typeface="Nunito Sans"/>
                        <a:cs typeface="Nunito Sans"/>
                        <a:sym typeface="Nunito Sans"/>
                      </a:endParaRPr>
                    </a:p>
                  </a:txBody>
                  <a:tcPr marT="91425" marB="91425" marR="91425" marL="91425"/>
                </a:tc>
              </a:tr>
            </a:tbl>
          </a:graphicData>
        </a:graphic>
      </p:graphicFrame>
      <p:sp>
        <p:nvSpPr>
          <p:cNvPr id="100" name="Google Shape;100;p20"/>
          <p:cNvSpPr txBox="1"/>
          <p:nvPr/>
        </p:nvSpPr>
        <p:spPr>
          <a:xfrm>
            <a:off x="531300" y="110450"/>
            <a:ext cx="8612700" cy="6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sz="1400">
                <a:solidFill>
                  <a:schemeClr val="dk1"/>
                </a:solidFill>
                <a:latin typeface="Nunito Sans Black"/>
                <a:ea typeface="Nunito Sans Black"/>
                <a:cs typeface="Nunito Sans Black"/>
                <a:sym typeface="Nunito Sans Black"/>
              </a:rPr>
              <a:t>c. Les </a:t>
            </a:r>
            <a:r>
              <a:rPr lang="fr" sz="1400" u="sng">
                <a:solidFill>
                  <a:schemeClr val="dk1"/>
                </a:solidFill>
                <a:latin typeface="Nunito Sans Black"/>
                <a:ea typeface="Nunito Sans Black"/>
                <a:cs typeface="Nunito Sans Black"/>
                <a:sym typeface="Nunito Sans Black"/>
              </a:rPr>
              <a:t>6 livrables</a:t>
            </a:r>
            <a:r>
              <a:rPr lang="fr" sz="1400">
                <a:solidFill>
                  <a:schemeClr val="dk1"/>
                </a:solidFill>
                <a:latin typeface="Nunito Sans Black"/>
                <a:ea typeface="Nunito Sans Black"/>
                <a:cs typeface="Nunito Sans Black"/>
                <a:sym typeface="Nunito Sans Black"/>
              </a:rPr>
              <a:t> à produire par les apprenant.e.s (1/2)                                                        </a:t>
            </a:r>
            <a:r>
              <a:rPr b="1" i="1" lang="fr" sz="900">
                <a:solidFill>
                  <a:schemeClr val="dk1"/>
                </a:solidFill>
                <a:latin typeface="Nunito Sans"/>
                <a:ea typeface="Nunito Sans"/>
                <a:cs typeface="Nunito Sans"/>
                <a:sym typeface="Nunito Sans"/>
              </a:rPr>
              <a:t>*En détail ici:</a:t>
            </a:r>
            <a:r>
              <a:rPr b="1" i="1" lang="fr" sz="900" u="sng">
                <a:solidFill>
                  <a:schemeClr val="accent5"/>
                </a:solidFill>
                <a:latin typeface="Nunito Sans"/>
                <a:ea typeface="Nunito Sans"/>
                <a:cs typeface="Nunito Sans"/>
                <a:sym typeface="Nunito Sans"/>
                <a:hlinkClick r:id="rId11">
                  <a:extLst>
                    <a:ext uri="{A12FA001-AC4F-418D-AE19-62706E023703}">
                      <ahyp:hlinkClr val="tx"/>
                    </a:ext>
                  </a:extLst>
                </a:hlinkClick>
              </a:rPr>
              <a:t> </a:t>
            </a:r>
            <a:r>
              <a:rPr b="1" i="1" lang="fr" sz="900" u="sng">
                <a:solidFill>
                  <a:srgbClr val="0000FF"/>
                </a:solidFill>
                <a:highlight>
                  <a:srgbClr val="FFFF00"/>
                </a:highlight>
                <a:latin typeface="Nunito Sans"/>
                <a:ea typeface="Nunito Sans"/>
                <a:cs typeface="Nunito Sans"/>
                <a:sym typeface="Nunito Sans"/>
                <a:hlinkClick r:id="rId12">
                  <a:extLst>
                    <a:ext uri="{A12FA001-AC4F-418D-AE19-62706E023703}">
                      <ahyp:hlinkClr val="tx"/>
                    </a:ext>
                  </a:extLst>
                </a:hlinkClick>
              </a:rPr>
              <a:t>RC</a:t>
            </a:r>
            <a:endParaRPr sz="1400">
              <a:solidFill>
                <a:srgbClr val="0000FF"/>
              </a:solidFill>
              <a:highlight>
                <a:srgbClr val="FFFF00"/>
              </a:highlight>
              <a:latin typeface="Nunito Sans Black"/>
              <a:ea typeface="Nunito Sans Black"/>
              <a:cs typeface="Nunito Sans Black"/>
              <a:sym typeface="Nunito Sans Black"/>
            </a:endParaRPr>
          </a:p>
          <a:p>
            <a:pPr indent="0" lvl="0" marL="0" rtl="0" algn="ctr">
              <a:lnSpc>
                <a:spcPct val="115000"/>
              </a:lnSpc>
              <a:spcBef>
                <a:spcPts val="500"/>
              </a:spcBef>
              <a:spcAft>
                <a:spcPts val="600"/>
              </a:spcAft>
              <a:buNone/>
            </a:pPr>
            <a:r>
              <a:rPr lang="fr" sz="1400">
                <a:latin typeface="Nunito Sans Black"/>
                <a:ea typeface="Nunito Sans Black"/>
                <a:cs typeface="Nunito Sans Black"/>
                <a:sym typeface="Nunito Sans Black"/>
              </a:rPr>
              <a:t> &gt; </a:t>
            </a:r>
            <a:r>
              <a:rPr i="1" lang="fr" sz="1100">
                <a:latin typeface="Nunito Sans Black"/>
                <a:ea typeface="Nunito Sans Black"/>
                <a:cs typeface="Nunito Sans Black"/>
                <a:sym typeface="Nunito Sans Black"/>
              </a:rPr>
              <a:t>Les 4 livrables sur lesquels avoir une visibilité avant le jour J</a:t>
            </a:r>
            <a:endParaRPr i="1" sz="1100">
              <a:latin typeface="Nunito Sans Black"/>
              <a:ea typeface="Nunito Sans Black"/>
              <a:cs typeface="Nunito Sans Black"/>
              <a:sym typeface="Nunito Sans Black"/>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1"/>
          <p:cNvSpPr/>
          <p:nvPr/>
        </p:nvSpPr>
        <p:spPr>
          <a:xfrm>
            <a:off x="277869" y="277803"/>
            <a:ext cx="4278600" cy="4587900"/>
          </a:xfrm>
          <a:prstGeom prst="rect">
            <a:avLst/>
          </a:prstGeom>
          <a:solidFill>
            <a:srgbClr val="CE0033"/>
          </a:solidFill>
          <a:ln>
            <a:noFill/>
          </a:ln>
        </p:spPr>
        <p:txBody>
          <a:bodyPr anchorCtr="0" anchor="ctr" bIns="51425" lIns="51425" spcFirstLastPara="1" rIns="51425" wrap="square" tIns="51425">
            <a:noAutofit/>
          </a:bodyPr>
          <a:lstStyle/>
          <a:p>
            <a:pPr indent="0" lvl="0" marL="0" rtl="0" algn="l">
              <a:spcBef>
                <a:spcPts val="0"/>
              </a:spcBef>
              <a:spcAft>
                <a:spcPts val="0"/>
              </a:spcAft>
              <a:buNone/>
            </a:pPr>
            <a:r>
              <a:t/>
            </a:r>
            <a:endParaRPr sz="800"/>
          </a:p>
        </p:txBody>
      </p:sp>
      <p:sp>
        <p:nvSpPr>
          <p:cNvPr id="106" name="Google Shape;106;p21"/>
          <p:cNvSpPr txBox="1"/>
          <p:nvPr>
            <p:ph idx="4294967295" type="body"/>
          </p:nvPr>
        </p:nvSpPr>
        <p:spPr>
          <a:xfrm>
            <a:off x="402826" y="402885"/>
            <a:ext cx="4028700" cy="3281700"/>
          </a:xfrm>
          <a:prstGeom prst="rect">
            <a:avLst/>
          </a:prstGeom>
          <a:noFill/>
          <a:ln>
            <a:noFill/>
          </a:ln>
        </p:spPr>
        <p:txBody>
          <a:bodyPr anchorCtr="0" anchor="t" bIns="0" lIns="0" spcFirstLastPara="1" rIns="0" wrap="square" tIns="0">
            <a:normAutofit/>
          </a:bodyPr>
          <a:lstStyle/>
          <a:p>
            <a:pPr indent="0" lvl="0" marL="0" marR="0" rtl="0" algn="l">
              <a:lnSpc>
                <a:spcPct val="100000"/>
              </a:lnSpc>
              <a:spcBef>
                <a:spcPts val="0"/>
              </a:spcBef>
              <a:spcAft>
                <a:spcPts val="0"/>
              </a:spcAft>
              <a:buClr>
                <a:srgbClr val="FFFFFF"/>
              </a:buClr>
              <a:buSzPts val="4500"/>
              <a:buFont typeface="Helvetica Neue"/>
              <a:buNone/>
            </a:pPr>
            <a:r>
              <a:rPr b="1" lang="fr" sz="2800">
                <a:solidFill>
                  <a:srgbClr val="FFFFFF"/>
                </a:solidFill>
                <a:latin typeface="Roboto Condensed"/>
                <a:ea typeface="Roboto Condensed"/>
                <a:cs typeface="Roboto Condensed"/>
                <a:sym typeface="Roboto Condensed"/>
              </a:rPr>
              <a:t>02.</a:t>
            </a:r>
            <a:endParaRPr b="1" sz="2800">
              <a:solidFill>
                <a:srgbClr val="FFFFFF"/>
              </a:solidFill>
              <a:latin typeface="Roboto Condensed"/>
              <a:ea typeface="Roboto Condensed"/>
              <a:cs typeface="Roboto Condensed"/>
              <a:sym typeface="Roboto Condensed"/>
            </a:endParaRPr>
          </a:p>
          <a:p>
            <a:pPr indent="0" lvl="0" marL="0" marR="0" rtl="0" algn="l">
              <a:lnSpc>
                <a:spcPct val="100000"/>
              </a:lnSpc>
              <a:spcBef>
                <a:spcPts val="0"/>
              </a:spcBef>
              <a:spcAft>
                <a:spcPts val="0"/>
              </a:spcAft>
              <a:buClr>
                <a:srgbClr val="FFFFFF"/>
              </a:buClr>
              <a:buSzPts val="4500"/>
              <a:buFont typeface="Helvetica Neue"/>
              <a:buNone/>
            </a:pPr>
            <a:r>
              <a:rPr b="1" lang="fr" sz="2800">
                <a:solidFill>
                  <a:srgbClr val="FFFFFF"/>
                </a:solidFill>
                <a:latin typeface="Roboto Condensed"/>
                <a:ea typeface="Roboto Condensed"/>
                <a:cs typeface="Roboto Condensed"/>
                <a:sym typeface="Roboto Condensed"/>
              </a:rPr>
              <a:t>Le dossier projet</a:t>
            </a:r>
            <a:endParaRPr b="1" sz="2800">
              <a:solidFill>
                <a:srgbClr val="FFFFFF"/>
              </a:solidFill>
              <a:latin typeface="Roboto Condensed"/>
              <a:ea typeface="Roboto Condensed"/>
              <a:cs typeface="Roboto Condensed"/>
              <a:sym typeface="Roboto Condensed"/>
            </a:endParaRPr>
          </a:p>
        </p:txBody>
      </p:sp>
      <p:pic>
        <p:nvPicPr>
          <p:cNvPr id="107" name="Google Shape;107;p21"/>
          <p:cNvPicPr preferRelativeResize="0"/>
          <p:nvPr/>
        </p:nvPicPr>
        <p:blipFill rotWithShape="1">
          <a:blip r:embed="rId3">
            <a:alphaModFix/>
          </a:blip>
          <a:srcRect b="11581" l="28439" r="39724" t="37580"/>
          <a:stretch/>
        </p:blipFill>
        <p:spPr>
          <a:xfrm>
            <a:off x="4556475" y="277763"/>
            <a:ext cx="4309706" cy="4587975"/>
          </a:xfrm>
          <a:prstGeom prst="rect">
            <a:avLst/>
          </a:prstGeom>
          <a:noFill/>
          <a:ln>
            <a:noFill/>
          </a:ln>
        </p:spPr>
      </p:pic>
      <p:pic>
        <p:nvPicPr>
          <p:cNvPr id="108" name="Google Shape;108;p21"/>
          <p:cNvPicPr preferRelativeResize="0"/>
          <p:nvPr/>
        </p:nvPicPr>
        <p:blipFill rotWithShape="1">
          <a:blip r:embed="rId4">
            <a:alphaModFix/>
          </a:blip>
          <a:srcRect b="32997" l="32988" r="32988" t="32885"/>
          <a:stretch/>
        </p:blipFill>
        <p:spPr>
          <a:xfrm rot="-5400000">
            <a:off x="2725071" y="740201"/>
            <a:ext cx="3653000" cy="3663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84725" y="503825"/>
            <a:ext cx="8463600" cy="452100"/>
          </a:xfrm>
          <a:prstGeom prst="rect">
            <a:avLst/>
          </a:prstGeom>
          <a:noFill/>
          <a:ln>
            <a:noFill/>
          </a:ln>
        </p:spPr>
        <p:txBody>
          <a:bodyPr anchorCtr="0" anchor="t" bIns="0" lIns="0" spcFirstLastPara="1" rIns="0" wrap="square" tIns="12700">
            <a:normAutofit/>
          </a:bodyPr>
          <a:lstStyle/>
          <a:p>
            <a:pPr indent="0" lvl="0" marL="12700" marR="0" rtl="0" algn="l">
              <a:lnSpc>
                <a:spcPct val="100000"/>
              </a:lnSpc>
              <a:spcBef>
                <a:spcPts val="0"/>
              </a:spcBef>
              <a:spcAft>
                <a:spcPts val="0"/>
              </a:spcAft>
              <a:buNone/>
            </a:pPr>
            <a:r>
              <a:rPr b="1" lang="fr" sz="2400">
                <a:solidFill>
                  <a:srgbClr val="CD003A"/>
                </a:solidFill>
                <a:latin typeface="Roboto Condensed"/>
                <a:ea typeface="Roboto Condensed"/>
                <a:cs typeface="Roboto Condensed"/>
                <a:sym typeface="Roboto Condensed"/>
              </a:rPr>
              <a:t>Le dossier projet : informations générales</a:t>
            </a:r>
            <a:endParaRPr>
              <a:latin typeface="Roboto Condensed"/>
              <a:ea typeface="Roboto Condensed"/>
              <a:cs typeface="Roboto Condensed"/>
              <a:sym typeface="Roboto Condensed"/>
            </a:endParaRPr>
          </a:p>
        </p:txBody>
      </p:sp>
      <p:sp>
        <p:nvSpPr>
          <p:cNvPr id="114" name="Google Shape;114;p22"/>
          <p:cNvSpPr txBox="1"/>
          <p:nvPr/>
        </p:nvSpPr>
        <p:spPr>
          <a:xfrm>
            <a:off x="384725" y="955925"/>
            <a:ext cx="8367600" cy="4069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fr" sz="1200">
                <a:solidFill>
                  <a:srgbClr val="CE0033"/>
                </a:solidFill>
                <a:latin typeface="Roboto Condensed"/>
                <a:ea typeface="Roboto Condensed"/>
                <a:cs typeface="Roboto Condensed"/>
                <a:sym typeface="Roboto Condensed"/>
              </a:rPr>
              <a:t>Le projet peut être réalisé en entreprise ou en centre de formation.</a:t>
            </a:r>
            <a:endParaRPr b="1" sz="1200">
              <a:solidFill>
                <a:srgbClr val="CE0033"/>
              </a:solidFill>
              <a:latin typeface="Roboto Condensed"/>
              <a:ea typeface="Roboto Condensed"/>
              <a:cs typeface="Roboto Condensed"/>
              <a:sym typeface="Roboto Condensed"/>
            </a:endParaRPr>
          </a:p>
          <a:p>
            <a:pPr indent="0" lvl="0" marL="457200" rtl="0" algn="just">
              <a:lnSpc>
                <a:spcPct val="115000"/>
              </a:lnSpc>
              <a:spcBef>
                <a:spcPts val="0"/>
              </a:spcBef>
              <a:spcAft>
                <a:spcPts val="0"/>
              </a:spcAft>
              <a:buNone/>
            </a:pPr>
            <a:r>
              <a:rPr lang="fr" sz="1200">
                <a:latin typeface="Roboto Condensed"/>
                <a:ea typeface="Roboto Condensed"/>
                <a:cs typeface="Roboto Condensed"/>
                <a:sym typeface="Roboto Condensed"/>
              </a:rPr>
              <a:t>Lorsqu’il se réalise en entreprise, celle-ci fournit au candidat le cahier des charges du projet. Le candidat s’assure au moyen des référentiels d'emploi et d’évaluation que le projet répond aux attendus concernant la mise en œuvre des compétences d’au moins une des activités types.</a:t>
            </a:r>
            <a:endParaRPr sz="1200">
              <a:latin typeface="Roboto Condensed"/>
              <a:ea typeface="Roboto Condensed"/>
              <a:cs typeface="Roboto Condensed"/>
              <a:sym typeface="Roboto Condensed"/>
            </a:endParaRPr>
          </a:p>
          <a:p>
            <a:pPr indent="0" lvl="0" marL="457200" rtl="0" algn="just">
              <a:lnSpc>
                <a:spcPct val="115000"/>
              </a:lnSpc>
              <a:spcBef>
                <a:spcPts val="0"/>
              </a:spcBef>
              <a:spcAft>
                <a:spcPts val="0"/>
              </a:spcAft>
              <a:buNone/>
            </a:pPr>
            <a:r>
              <a:rPr lang="fr" sz="1200">
                <a:latin typeface="Roboto Condensed"/>
                <a:ea typeface="Roboto Condensed"/>
                <a:cs typeface="Roboto Condensed"/>
                <a:sym typeface="Roboto Condensed"/>
              </a:rPr>
              <a:t>Lorsqu’il est réalisé en centre de formation, le projet doit également comporter un cahier des charges conçu par le candidat et permettre la mise en œuvre des compétences d’au moins une des activités types.</a:t>
            </a:r>
            <a:endParaRPr sz="1200">
              <a:latin typeface="Roboto Condensed"/>
              <a:ea typeface="Roboto Condensed"/>
              <a:cs typeface="Roboto Condensed"/>
              <a:sym typeface="Roboto Condensed"/>
            </a:endParaRPr>
          </a:p>
          <a:p>
            <a:pPr indent="0" lvl="0" marL="45720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b="1" lang="fr" sz="1200" u="sng">
                <a:latin typeface="Roboto Condensed"/>
                <a:ea typeface="Roboto Condensed"/>
                <a:cs typeface="Roboto Condensed"/>
                <a:sym typeface="Roboto Condensed"/>
              </a:rPr>
              <a:t>Le projet couvre obligatoirement les compétences suivantes :</a:t>
            </a:r>
            <a:endParaRPr b="1" sz="1200" u="sng">
              <a:latin typeface="Roboto Condensed"/>
              <a:ea typeface="Roboto Condensed"/>
              <a:cs typeface="Roboto Condensed"/>
              <a:sym typeface="Roboto Condensed"/>
            </a:endParaRPr>
          </a:p>
          <a:p>
            <a:pPr indent="-304800" lvl="0" marL="457200" rtl="0" algn="just">
              <a:lnSpc>
                <a:spcPct val="115000"/>
              </a:lnSpc>
              <a:spcBef>
                <a:spcPts val="0"/>
              </a:spcBef>
              <a:spcAft>
                <a:spcPts val="0"/>
              </a:spcAft>
              <a:buSzPts val="1200"/>
              <a:buChar char="-"/>
            </a:pPr>
            <a:r>
              <a:rPr lang="fr" sz="1200">
                <a:latin typeface="Roboto Condensed"/>
                <a:ea typeface="Roboto Condensed"/>
                <a:cs typeface="Roboto Condensed"/>
                <a:sym typeface="Roboto Condensed"/>
              </a:rPr>
              <a:t>………………………………………………</a:t>
            </a:r>
            <a:endParaRPr sz="1200">
              <a:latin typeface="Roboto Condensed"/>
              <a:ea typeface="Roboto Condensed"/>
              <a:cs typeface="Roboto Condensed"/>
              <a:sym typeface="Roboto Condensed"/>
            </a:endParaRPr>
          </a:p>
          <a:p>
            <a:pPr indent="0" lvl="0" marL="457200" rtl="0" algn="just">
              <a:lnSpc>
                <a:spcPct val="115000"/>
              </a:lnSpc>
              <a:spcBef>
                <a:spcPts val="0"/>
              </a:spcBef>
              <a:spcAft>
                <a:spcPts val="0"/>
              </a:spcAft>
              <a:buNone/>
            </a:pPr>
            <a:r>
              <a:t/>
            </a:r>
            <a:endParaRPr sz="1200">
              <a:latin typeface="Roboto Condensed"/>
              <a:ea typeface="Roboto Condensed"/>
              <a:cs typeface="Roboto Condensed"/>
              <a:sym typeface="Roboto Condensed"/>
            </a:endParaRPr>
          </a:p>
          <a:p>
            <a:pPr indent="0" lvl="0" marL="0" rtl="0" algn="just">
              <a:lnSpc>
                <a:spcPct val="115000"/>
              </a:lnSpc>
              <a:spcBef>
                <a:spcPts val="0"/>
              </a:spcBef>
              <a:spcAft>
                <a:spcPts val="0"/>
              </a:spcAft>
              <a:buNone/>
            </a:pPr>
            <a:r>
              <a:rPr i="1" lang="fr" sz="1200">
                <a:latin typeface="Roboto Condensed"/>
                <a:ea typeface="Roboto Condensed"/>
                <a:cs typeface="Roboto Condensed"/>
                <a:sym typeface="Roboto Condensed"/>
              </a:rPr>
              <a:t>Les compétences non couvertes par le projet présenté feront l’objet d’un questionnement lors de l’entretien technique. Dans le cas où un seul projet ne permet pas au candidat de faire valoir l’ensemble des compétences devant être couvertes obligatoirement, il peut présenter plusieurs projets. Dans ce cas, il veille à limiter le nombre de projets présentés et fournit des éléments de contexte correspondant à chacun des projets.</a:t>
            </a:r>
            <a:endParaRPr b="1" sz="1200">
              <a:latin typeface="Roboto Condensed"/>
              <a:ea typeface="Roboto Condensed"/>
              <a:cs typeface="Roboto Condensed"/>
              <a:sym typeface="Roboto Condense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84725" y="503825"/>
            <a:ext cx="8463600" cy="452100"/>
          </a:xfrm>
          <a:prstGeom prst="rect">
            <a:avLst/>
          </a:prstGeom>
          <a:noFill/>
          <a:ln>
            <a:noFill/>
          </a:ln>
        </p:spPr>
        <p:txBody>
          <a:bodyPr anchorCtr="0" anchor="t" bIns="0" lIns="0" spcFirstLastPara="1" rIns="0" wrap="square" tIns="12700">
            <a:normAutofit/>
          </a:bodyPr>
          <a:lstStyle/>
          <a:p>
            <a:pPr indent="0" lvl="0" marL="12700" marR="0" rtl="0" algn="l">
              <a:lnSpc>
                <a:spcPct val="100000"/>
              </a:lnSpc>
              <a:spcBef>
                <a:spcPts val="0"/>
              </a:spcBef>
              <a:spcAft>
                <a:spcPts val="0"/>
              </a:spcAft>
              <a:buNone/>
            </a:pPr>
            <a:r>
              <a:rPr b="1" lang="fr" sz="2400">
                <a:solidFill>
                  <a:srgbClr val="CD003A"/>
                </a:solidFill>
                <a:latin typeface="Roboto Condensed"/>
                <a:ea typeface="Roboto Condensed"/>
                <a:cs typeface="Roboto Condensed"/>
                <a:sym typeface="Roboto Condensed"/>
              </a:rPr>
              <a:t>Le dossier projet : plan et contenu</a:t>
            </a:r>
            <a:endParaRPr>
              <a:latin typeface="Roboto Condensed"/>
              <a:ea typeface="Roboto Condensed"/>
              <a:cs typeface="Roboto Condensed"/>
              <a:sym typeface="Roboto Condensed"/>
            </a:endParaRPr>
          </a:p>
        </p:txBody>
      </p:sp>
      <p:sp>
        <p:nvSpPr>
          <p:cNvPr id="120" name="Google Shape;120;p23"/>
          <p:cNvSpPr txBox="1"/>
          <p:nvPr>
            <p:ph idx="4294967295" type="title"/>
          </p:nvPr>
        </p:nvSpPr>
        <p:spPr>
          <a:xfrm>
            <a:off x="286425" y="1445800"/>
            <a:ext cx="8562300" cy="3687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fr" sz="1200">
                <a:latin typeface="Roboto"/>
                <a:ea typeface="Roboto"/>
                <a:cs typeface="Roboto"/>
                <a:sym typeface="Roboto"/>
              </a:rPr>
              <a:t>Le dossier de projet respecte ce plan type :</a:t>
            </a:r>
            <a:endParaRPr sz="1200">
              <a:latin typeface="Roboto"/>
              <a:ea typeface="Roboto"/>
              <a:cs typeface="Roboto"/>
              <a:sym typeface="Roboto"/>
            </a:endParaRPr>
          </a:p>
          <a:p>
            <a:pPr indent="-195580" lvl="0" marL="254000" rtl="0" algn="l">
              <a:lnSpc>
                <a:spcPct val="115000"/>
              </a:lnSpc>
              <a:spcBef>
                <a:spcPts val="0"/>
              </a:spcBef>
              <a:spcAft>
                <a:spcPts val="0"/>
              </a:spcAft>
              <a:buSzPct val="100000"/>
              <a:buFont typeface="Roboto"/>
              <a:buChar char="❏"/>
            </a:pPr>
            <a:r>
              <a:rPr lang="fr" sz="1200">
                <a:latin typeface="Roboto"/>
                <a:ea typeface="Roboto"/>
                <a:cs typeface="Roboto"/>
                <a:sym typeface="Roboto"/>
              </a:rPr>
              <a:t>liste des compétences du référentiel qui sont couvertes par le projet ;</a:t>
            </a:r>
            <a:endParaRPr sz="1200">
              <a:latin typeface="Roboto"/>
              <a:ea typeface="Roboto"/>
              <a:cs typeface="Roboto"/>
              <a:sym typeface="Roboto"/>
            </a:endParaRPr>
          </a:p>
          <a:p>
            <a:pPr indent="-195580" lvl="0" marL="254000" rtl="0" algn="l">
              <a:lnSpc>
                <a:spcPct val="115000"/>
              </a:lnSpc>
              <a:spcBef>
                <a:spcPts val="0"/>
              </a:spcBef>
              <a:spcAft>
                <a:spcPts val="0"/>
              </a:spcAft>
              <a:buSzPct val="100000"/>
              <a:buFont typeface="Roboto"/>
              <a:buChar char="❏"/>
            </a:pPr>
            <a:r>
              <a:rPr lang="fr" sz="1200">
                <a:latin typeface="Roboto"/>
                <a:ea typeface="Roboto"/>
                <a:cs typeface="Roboto"/>
                <a:sym typeface="Roboto"/>
              </a:rPr>
              <a:t>cahier des charges ;</a:t>
            </a:r>
            <a:endParaRPr sz="1200">
              <a:latin typeface="Roboto"/>
              <a:ea typeface="Roboto"/>
              <a:cs typeface="Roboto"/>
              <a:sym typeface="Roboto"/>
            </a:endParaRPr>
          </a:p>
          <a:p>
            <a:pPr indent="-195580" lvl="0" marL="254000" rtl="0" algn="l">
              <a:lnSpc>
                <a:spcPct val="115000"/>
              </a:lnSpc>
              <a:spcBef>
                <a:spcPts val="0"/>
              </a:spcBef>
              <a:spcAft>
                <a:spcPts val="0"/>
              </a:spcAft>
              <a:buSzPct val="100000"/>
              <a:buFont typeface="Roboto"/>
              <a:buChar char="❏"/>
            </a:pPr>
            <a:r>
              <a:rPr lang="fr" sz="1200">
                <a:latin typeface="Roboto"/>
                <a:ea typeface="Roboto"/>
                <a:cs typeface="Roboto"/>
                <a:sym typeface="Roboto"/>
              </a:rPr>
              <a:t>spécifications techniques du projet, élaborées par le candidat, comprenant de préférence un schéma de l’infrastructure à déployer et/ou de l’application à mettre en production ;</a:t>
            </a:r>
            <a:endParaRPr sz="1200">
              <a:latin typeface="Roboto"/>
              <a:ea typeface="Roboto"/>
              <a:cs typeface="Roboto"/>
              <a:sym typeface="Roboto"/>
            </a:endParaRPr>
          </a:p>
          <a:p>
            <a:pPr indent="-195580" lvl="0" marL="254000" rtl="0" algn="l">
              <a:lnSpc>
                <a:spcPct val="115000"/>
              </a:lnSpc>
              <a:spcBef>
                <a:spcPts val="0"/>
              </a:spcBef>
              <a:spcAft>
                <a:spcPts val="0"/>
              </a:spcAft>
              <a:buSzPct val="100000"/>
              <a:buFont typeface="Roboto"/>
              <a:buChar char="❏"/>
            </a:pPr>
            <a:r>
              <a:rPr lang="fr" sz="1200">
                <a:latin typeface="Roboto"/>
                <a:ea typeface="Roboto"/>
                <a:cs typeface="Roboto"/>
                <a:sym typeface="Roboto"/>
              </a:rPr>
              <a:t>description de la démarche et des outils utilisés ainsi que des collaborations éventuelles avec les autres équipes ;</a:t>
            </a:r>
            <a:endParaRPr sz="1200">
              <a:latin typeface="Roboto"/>
              <a:ea typeface="Roboto"/>
              <a:cs typeface="Roboto"/>
              <a:sym typeface="Roboto"/>
            </a:endParaRPr>
          </a:p>
          <a:p>
            <a:pPr indent="-195580" lvl="0" marL="254000" rtl="0" algn="l">
              <a:lnSpc>
                <a:spcPct val="115000"/>
              </a:lnSpc>
              <a:spcBef>
                <a:spcPts val="0"/>
              </a:spcBef>
              <a:spcAft>
                <a:spcPts val="0"/>
              </a:spcAft>
              <a:buSzPct val="100000"/>
              <a:buFont typeface="Roboto"/>
              <a:buChar char="❏"/>
            </a:pPr>
            <a:r>
              <a:rPr lang="fr" sz="1200">
                <a:latin typeface="Roboto"/>
                <a:ea typeface="Roboto"/>
                <a:cs typeface="Roboto"/>
                <a:sym typeface="Roboto"/>
              </a:rPr>
              <a:t>réalisations du candidat comportant les scripts et les configurations les plus significatifs et en les argumentant ;</a:t>
            </a:r>
            <a:endParaRPr sz="1200">
              <a:latin typeface="Roboto"/>
              <a:ea typeface="Roboto"/>
              <a:cs typeface="Roboto"/>
              <a:sym typeface="Roboto"/>
            </a:endParaRPr>
          </a:p>
          <a:p>
            <a:pPr indent="-195580" lvl="0" marL="254000" rtl="0" algn="l">
              <a:lnSpc>
                <a:spcPct val="115000"/>
              </a:lnSpc>
              <a:spcBef>
                <a:spcPts val="0"/>
              </a:spcBef>
              <a:spcAft>
                <a:spcPts val="0"/>
              </a:spcAft>
              <a:buSzPct val="100000"/>
              <a:buFont typeface="Roboto"/>
              <a:buChar char="❏"/>
            </a:pPr>
            <a:r>
              <a:rPr lang="fr" sz="1200">
                <a:latin typeface="Roboto"/>
                <a:ea typeface="Roboto"/>
                <a:cs typeface="Roboto"/>
                <a:sym typeface="Roboto"/>
              </a:rPr>
              <a:t>description d’une situation de travail ayant nécessité une recherche effectuée par le candidat durant le projet.</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ct val="50000"/>
              <a:buFont typeface="Arial"/>
              <a:buNone/>
            </a:pPr>
            <a:r>
              <a:rPr lang="fr" sz="1200">
                <a:latin typeface="Roboto"/>
                <a:ea typeface="Roboto"/>
                <a:cs typeface="Roboto"/>
                <a:sym typeface="Roboto"/>
              </a:rPr>
              <a:t>Le candidat présente son projet à l’aide d’un support de présentation de type diaporama réalisé en amont de l’épreuve, et selon ce canevas :</a:t>
            </a:r>
            <a:endParaRPr sz="1200">
              <a:latin typeface="Roboto"/>
              <a:ea typeface="Roboto"/>
              <a:cs typeface="Roboto"/>
              <a:sym typeface="Roboto"/>
            </a:endParaRPr>
          </a:p>
          <a:p>
            <a:pPr indent="-297180" lvl="0" marL="457200" rtl="0" algn="l">
              <a:lnSpc>
                <a:spcPct val="115000"/>
              </a:lnSpc>
              <a:spcBef>
                <a:spcPts val="0"/>
              </a:spcBef>
              <a:spcAft>
                <a:spcPts val="0"/>
              </a:spcAft>
              <a:buSzPct val="100000"/>
              <a:buFont typeface="Roboto"/>
              <a:buChar char="➢"/>
            </a:pPr>
            <a:r>
              <a:rPr lang="fr" sz="1200">
                <a:latin typeface="Roboto"/>
                <a:ea typeface="Roboto"/>
                <a:cs typeface="Roboto"/>
                <a:sym typeface="Roboto"/>
              </a:rPr>
              <a:t>présentation de l’entreprise et/ou du service ;</a:t>
            </a:r>
            <a:endParaRPr sz="1200">
              <a:latin typeface="Roboto"/>
              <a:ea typeface="Roboto"/>
              <a:cs typeface="Roboto"/>
              <a:sym typeface="Roboto"/>
            </a:endParaRPr>
          </a:p>
          <a:p>
            <a:pPr indent="-297180" lvl="0" marL="457200" rtl="0" algn="l">
              <a:lnSpc>
                <a:spcPct val="115000"/>
              </a:lnSpc>
              <a:spcBef>
                <a:spcPts val="0"/>
              </a:spcBef>
              <a:spcAft>
                <a:spcPts val="0"/>
              </a:spcAft>
              <a:buSzPct val="100000"/>
              <a:buFont typeface="Roboto"/>
              <a:buChar char="➢"/>
            </a:pPr>
            <a:r>
              <a:rPr lang="fr" sz="1200">
                <a:latin typeface="Roboto"/>
                <a:ea typeface="Roboto"/>
                <a:cs typeface="Roboto"/>
                <a:sym typeface="Roboto"/>
              </a:rPr>
              <a:t>contexte du projet (cahier des charges, contraintes, livrables attendus) ;</a:t>
            </a:r>
            <a:endParaRPr sz="1200">
              <a:latin typeface="Roboto"/>
              <a:ea typeface="Roboto"/>
              <a:cs typeface="Roboto"/>
              <a:sym typeface="Roboto"/>
            </a:endParaRPr>
          </a:p>
          <a:p>
            <a:pPr indent="-297180" lvl="0" marL="457200" rtl="0" algn="l">
              <a:lnSpc>
                <a:spcPct val="115000"/>
              </a:lnSpc>
              <a:spcBef>
                <a:spcPts val="0"/>
              </a:spcBef>
              <a:spcAft>
                <a:spcPts val="0"/>
              </a:spcAft>
              <a:buSzPct val="100000"/>
              <a:buFont typeface="Roboto"/>
              <a:buChar char="➢"/>
            </a:pPr>
            <a:r>
              <a:rPr lang="fr" sz="1200">
                <a:latin typeface="Roboto"/>
                <a:ea typeface="Roboto"/>
                <a:cs typeface="Roboto"/>
                <a:sym typeface="Roboto"/>
              </a:rPr>
              <a:t>présentation de l’infrastructure à déployer et/ou de l’application à mettre en production ;</a:t>
            </a:r>
            <a:endParaRPr sz="1200">
              <a:latin typeface="Roboto"/>
              <a:ea typeface="Roboto"/>
              <a:cs typeface="Roboto"/>
              <a:sym typeface="Roboto"/>
            </a:endParaRPr>
          </a:p>
          <a:p>
            <a:pPr indent="-297180" lvl="0" marL="457200" rtl="0" algn="l">
              <a:lnSpc>
                <a:spcPct val="115000"/>
              </a:lnSpc>
              <a:spcBef>
                <a:spcPts val="0"/>
              </a:spcBef>
              <a:spcAft>
                <a:spcPts val="0"/>
              </a:spcAft>
              <a:buSzPct val="100000"/>
              <a:buFont typeface="Roboto"/>
              <a:buChar char="➢"/>
            </a:pPr>
            <a:r>
              <a:rPr lang="fr" sz="1200">
                <a:latin typeface="Roboto"/>
                <a:ea typeface="Roboto"/>
                <a:cs typeface="Roboto"/>
                <a:sym typeface="Roboto"/>
              </a:rPr>
              <a:t>présentation d’un exemple significatif du travail réalisé par le candidat ;</a:t>
            </a:r>
            <a:endParaRPr sz="1200">
              <a:latin typeface="Roboto"/>
              <a:ea typeface="Roboto"/>
              <a:cs typeface="Roboto"/>
              <a:sym typeface="Roboto"/>
            </a:endParaRPr>
          </a:p>
          <a:p>
            <a:pPr indent="-297180" lvl="0" marL="457200" rtl="0" algn="l">
              <a:lnSpc>
                <a:spcPct val="115000"/>
              </a:lnSpc>
              <a:spcBef>
                <a:spcPts val="0"/>
              </a:spcBef>
              <a:spcAft>
                <a:spcPts val="0"/>
              </a:spcAft>
              <a:buSzPct val="100000"/>
              <a:buFont typeface="Roboto"/>
              <a:buChar char="➢"/>
            </a:pPr>
            <a:r>
              <a:rPr lang="fr" sz="1200">
                <a:latin typeface="Roboto"/>
                <a:ea typeface="Roboto"/>
                <a:cs typeface="Roboto"/>
                <a:sym typeface="Roboto"/>
              </a:rPr>
              <a:t>présentation d’un exemple de recherche effectuée ;</a:t>
            </a:r>
            <a:endParaRPr sz="1200">
              <a:latin typeface="Roboto"/>
              <a:ea typeface="Roboto"/>
              <a:cs typeface="Roboto"/>
              <a:sym typeface="Roboto"/>
            </a:endParaRPr>
          </a:p>
          <a:p>
            <a:pPr indent="-297180" lvl="0" marL="457200" rtl="0" algn="l">
              <a:lnSpc>
                <a:spcPct val="115000"/>
              </a:lnSpc>
              <a:spcBef>
                <a:spcPts val="0"/>
              </a:spcBef>
              <a:spcAft>
                <a:spcPts val="0"/>
              </a:spcAft>
              <a:buSzPct val="100000"/>
              <a:buFont typeface="Roboto"/>
              <a:buChar char="➢"/>
            </a:pPr>
            <a:r>
              <a:rPr lang="fr" sz="1200">
                <a:latin typeface="Roboto"/>
                <a:ea typeface="Roboto"/>
                <a:cs typeface="Roboto"/>
                <a:sym typeface="Roboto"/>
              </a:rPr>
              <a:t>synthèse et conclusion (satisfactions et difficultés rencontrées).</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